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95" r:id="rId1"/>
  </p:sldMasterIdLst>
  <p:notesMasterIdLst>
    <p:notesMasterId r:id="rId55"/>
  </p:notesMasterIdLst>
  <p:sldIdLst>
    <p:sldId id="256" r:id="rId2"/>
    <p:sldId id="257" r:id="rId3"/>
    <p:sldId id="258" r:id="rId4"/>
    <p:sldId id="259" r:id="rId5"/>
    <p:sldId id="263" r:id="rId6"/>
    <p:sldId id="262" r:id="rId7"/>
    <p:sldId id="260" r:id="rId8"/>
    <p:sldId id="276" r:id="rId9"/>
    <p:sldId id="261" r:id="rId10"/>
    <p:sldId id="264" r:id="rId11"/>
    <p:sldId id="310" r:id="rId12"/>
    <p:sldId id="265" r:id="rId13"/>
    <p:sldId id="266" r:id="rId14"/>
    <p:sldId id="267" r:id="rId15"/>
    <p:sldId id="268" r:id="rId16"/>
    <p:sldId id="269" r:id="rId17"/>
    <p:sldId id="270" r:id="rId18"/>
    <p:sldId id="271" r:id="rId19"/>
    <p:sldId id="272" r:id="rId20"/>
    <p:sldId id="273" r:id="rId21"/>
    <p:sldId id="274" r:id="rId22"/>
    <p:sldId id="277" r:id="rId23"/>
    <p:sldId id="287" r:id="rId24"/>
    <p:sldId id="288" r:id="rId25"/>
    <p:sldId id="289" r:id="rId26"/>
    <p:sldId id="290" r:id="rId27"/>
    <p:sldId id="291" r:id="rId28"/>
    <p:sldId id="292" r:id="rId29"/>
    <p:sldId id="293" r:id="rId30"/>
    <p:sldId id="278" r:id="rId31"/>
    <p:sldId id="279" r:id="rId32"/>
    <p:sldId id="280" r:id="rId33"/>
    <p:sldId id="281" r:id="rId34"/>
    <p:sldId id="282" r:id="rId35"/>
    <p:sldId id="284" r:id="rId36"/>
    <p:sldId id="285" r:id="rId37"/>
    <p:sldId id="286"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294"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52" autoAdjust="0"/>
    <p:restoredTop sz="89484" autoAdjust="0"/>
  </p:normalViewPr>
  <p:slideViewPr>
    <p:cSldViewPr snapToGrid="0">
      <p:cViewPr varScale="1">
        <p:scale>
          <a:sx n="68" d="100"/>
          <a:sy n="68" d="100"/>
        </p:scale>
        <p:origin x="-496" y="-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aks\Desktop\2016_DelayedNeuronalDynamics\The_Izhikevich_model6_delays_VBA_analyz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6E-2"/>
          <c:y val="0.1287426561286491"/>
          <c:w val="0.95774660084760233"/>
          <c:h val="0.76347389099547847"/>
        </c:manualLayout>
      </c:layout>
      <c:lineChart>
        <c:grouping val="standard"/>
        <c:ser>
          <c:idx val="0"/>
          <c:order val="0"/>
          <c:spPr>
            <a:ln w="28575" cap="rnd">
              <a:solidFill>
                <a:schemeClr val="accent1"/>
              </a:solidFill>
              <a:round/>
            </a:ln>
            <a:effectLst/>
          </c:spPr>
          <c:marker>
            <c:symbol val="none"/>
          </c:marker>
          <c:cat>
            <c:strRef>
              <c:f>'0'!$B$1:$BE$1</c:f>
              <c:strCache>
                <c:ptCount val="56"/>
                <c:pt idx="0">
                  <c:v>U 0 0.05</c:v>
                </c:pt>
                <c:pt idx="1">
                  <c:v>U 0 0.06</c:v>
                </c:pt>
                <c:pt idx="2">
                  <c:v>U 0 0.07</c:v>
                </c:pt>
                <c:pt idx="3">
                  <c:v>U 0 0.08</c:v>
                </c:pt>
                <c:pt idx="4">
                  <c:v>U 0 0.09</c:v>
                </c:pt>
                <c:pt idx="5">
                  <c:v>U 0 0.1</c:v>
                </c:pt>
                <c:pt idx="6">
                  <c:v>U 0 0.11</c:v>
                </c:pt>
                <c:pt idx="7">
                  <c:v>U 0 0.12</c:v>
                </c:pt>
                <c:pt idx="8">
                  <c:v>U 0 0.13</c:v>
                </c:pt>
                <c:pt idx="9">
                  <c:v>U 0 0.14</c:v>
                </c:pt>
                <c:pt idx="10">
                  <c:v>U 0 0.15</c:v>
                </c:pt>
                <c:pt idx="11">
                  <c:v>U 0 0.16</c:v>
                </c:pt>
                <c:pt idx="12">
                  <c:v>U 0 0.17</c:v>
                </c:pt>
                <c:pt idx="13">
                  <c:v>U 0 0.18</c:v>
                </c:pt>
                <c:pt idx="14">
                  <c:v>U 0 0.19</c:v>
                </c:pt>
                <c:pt idx="15">
                  <c:v>U 0 0.2</c:v>
                </c:pt>
                <c:pt idx="16">
                  <c:v>U 0 0.21</c:v>
                </c:pt>
                <c:pt idx="17">
                  <c:v>U 0 0.22</c:v>
                </c:pt>
                <c:pt idx="18">
                  <c:v>U 0 0.23</c:v>
                </c:pt>
                <c:pt idx="19">
                  <c:v>U 0 0.24</c:v>
                </c:pt>
                <c:pt idx="20">
                  <c:v>U 0 0.25</c:v>
                </c:pt>
                <c:pt idx="21">
                  <c:v>U 0 0.26</c:v>
                </c:pt>
                <c:pt idx="22">
                  <c:v>U 0 0.27</c:v>
                </c:pt>
                <c:pt idx="23">
                  <c:v>U 0 0.28</c:v>
                </c:pt>
                <c:pt idx="24">
                  <c:v>U 0 0.29</c:v>
                </c:pt>
                <c:pt idx="25">
                  <c:v>U 0 0.3</c:v>
                </c:pt>
                <c:pt idx="26">
                  <c:v>U 0 0.31</c:v>
                </c:pt>
                <c:pt idx="27">
                  <c:v>U 0 0.32</c:v>
                </c:pt>
                <c:pt idx="28">
                  <c:v>U 0 0.33</c:v>
                </c:pt>
                <c:pt idx="29">
                  <c:v>U 0 0.34</c:v>
                </c:pt>
                <c:pt idx="30">
                  <c:v>U 0 0.35</c:v>
                </c:pt>
                <c:pt idx="31">
                  <c:v>U 0 0.36</c:v>
                </c:pt>
                <c:pt idx="32">
                  <c:v>U 0 0.37</c:v>
                </c:pt>
                <c:pt idx="33">
                  <c:v>U 0 0.38</c:v>
                </c:pt>
                <c:pt idx="34">
                  <c:v>U 0 0.39</c:v>
                </c:pt>
                <c:pt idx="35">
                  <c:v>U 0 0.4</c:v>
                </c:pt>
                <c:pt idx="36">
                  <c:v>U 0 0.41</c:v>
                </c:pt>
                <c:pt idx="37">
                  <c:v>U 0 0.42</c:v>
                </c:pt>
                <c:pt idx="38">
                  <c:v>U 0 0.43</c:v>
                </c:pt>
                <c:pt idx="39">
                  <c:v>U 0 0.44</c:v>
                </c:pt>
                <c:pt idx="40">
                  <c:v>U 0 0.45</c:v>
                </c:pt>
                <c:pt idx="41">
                  <c:v>U 0 0.46</c:v>
                </c:pt>
                <c:pt idx="42">
                  <c:v>U 0 0.47</c:v>
                </c:pt>
                <c:pt idx="43">
                  <c:v>U 0 0.48</c:v>
                </c:pt>
                <c:pt idx="44">
                  <c:v>U 0 0.49</c:v>
                </c:pt>
                <c:pt idx="45">
                  <c:v>U 0 0.5</c:v>
                </c:pt>
                <c:pt idx="46">
                  <c:v>U 0 0.51</c:v>
                </c:pt>
                <c:pt idx="47">
                  <c:v>U 0 0.52</c:v>
                </c:pt>
                <c:pt idx="48">
                  <c:v>U 0 0.53</c:v>
                </c:pt>
                <c:pt idx="49">
                  <c:v>U 0 0.54</c:v>
                </c:pt>
                <c:pt idx="50">
                  <c:v>U 0 0.55</c:v>
                </c:pt>
                <c:pt idx="51">
                  <c:v>U 0 0.56</c:v>
                </c:pt>
                <c:pt idx="52">
                  <c:v>U 0 0.57</c:v>
                </c:pt>
                <c:pt idx="53">
                  <c:v>U 0 0.58</c:v>
                </c:pt>
                <c:pt idx="54">
                  <c:v>U 0 0.59</c:v>
                </c:pt>
                <c:pt idx="55">
                  <c:v>U 0 0.6</c:v>
                </c:pt>
              </c:strCache>
            </c:strRef>
          </c:cat>
          <c:val>
            <c:numRef>
              <c:f>'0'!$B$3:$BE$3</c:f>
              <c:numCache>
                <c:formatCode>General</c:formatCode>
                <c:ptCount val="56"/>
                <c:pt idx="0">
                  <c:v>146.80000000000001</c:v>
                </c:pt>
                <c:pt idx="1">
                  <c:v>293.60000000000002</c:v>
                </c:pt>
                <c:pt idx="2">
                  <c:v>293.60000000000002</c:v>
                </c:pt>
                <c:pt idx="3">
                  <c:v>293.60000000000002</c:v>
                </c:pt>
                <c:pt idx="4">
                  <c:v>398.57142857142856</c:v>
                </c:pt>
                <c:pt idx="5">
                  <c:v>75.89743589743577</c:v>
                </c:pt>
                <c:pt idx="6">
                  <c:v>310</c:v>
                </c:pt>
                <c:pt idx="7">
                  <c:v>293.60000000000002</c:v>
                </c:pt>
                <c:pt idx="8">
                  <c:v>293.60000000000002</c:v>
                </c:pt>
                <c:pt idx="9">
                  <c:v>148.6</c:v>
                </c:pt>
                <c:pt idx="10">
                  <c:v>148.6</c:v>
                </c:pt>
                <c:pt idx="11">
                  <c:v>148.73684210526321</c:v>
                </c:pt>
                <c:pt idx="12">
                  <c:v>148.73684210526321</c:v>
                </c:pt>
                <c:pt idx="13">
                  <c:v>148.73684210526321</c:v>
                </c:pt>
                <c:pt idx="14">
                  <c:v>148.73684210526321</c:v>
                </c:pt>
                <c:pt idx="15">
                  <c:v>148.73684210526321</c:v>
                </c:pt>
                <c:pt idx="16">
                  <c:v>148.73684210526321</c:v>
                </c:pt>
                <c:pt idx="17">
                  <c:v>148.73684210526321</c:v>
                </c:pt>
                <c:pt idx="18">
                  <c:v>172.70588235294119</c:v>
                </c:pt>
                <c:pt idx="19">
                  <c:v>146.80000000000001</c:v>
                </c:pt>
                <c:pt idx="20">
                  <c:v>146.80000000000001</c:v>
                </c:pt>
                <c:pt idx="21">
                  <c:v>146.80000000000001</c:v>
                </c:pt>
                <c:pt idx="22">
                  <c:v>146.80000000000001</c:v>
                </c:pt>
                <c:pt idx="23">
                  <c:v>146.80000000000001</c:v>
                </c:pt>
                <c:pt idx="24">
                  <c:v>146.80000000000001</c:v>
                </c:pt>
                <c:pt idx="25">
                  <c:v>146.80000000000001</c:v>
                </c:pt>
                <c:pt idx="26">
                  <c:v>146.80000000000001</c:v>
                </c:pt>
                <c:pt idx="27">
                  <c:v>146.80000000000001</c:v>
                </c:pt>
                <c:pt idx="28">
                  <c:v>146.80000000000001</c:v>
                </c:pt>
                <c:pt idx="29">
                  <c:v>146.80000000000001</c:v>
                </c:pt>
                <c:pt idx="30">
                  <c:v>146.80000000000001</c:v>
                </c:pt>
                <c:pt idx="31">
                  <c:v>146.80000000000001</c:v>
                </c:pt>
                <c:pt idx="32">
                  <c:v>146.80000000000001</c:v>
                </c:pt>
                <c:pt idx="33">
                  <c:v>84.914285714285725</c:v>
                </c:pt>
                <c:pt idx="34">
                  <c:v>141.30000000000001</c:v>
                </c:pt>
                <c:pt idx="35">
                  <c:v>141.30000000000001</c:v>
                </c:pt>
                <c:pt idx="36">
                  <c:v>156.4210526315787</c:v>
                </c:pt>
                <c:pt idx="37">
                  <c:v>156.4210526315787</c:v>
                </c:pt>
                <c:pt idx="38">
                  <c:v>156.4210526315787</c:v>
                </c:pt>
                <c:pt idx="39">
                  <c:v>310</c:v>
                </c:pt>
                <c:pt idx="40">
                  <c:v>310</c:v>
                </c:pt>
                <c:pt idx="41">
                  <c:v>310</c:v>
                </c:pt>
                <c:pt idx="42">
                  <c:v>310</c:v>
                </c:pt>
                <c:pt idx="43">
                  <c:v>309.88888888888891</c:v>
                </c:pt>
                <c:pt idx="44">
                  <c:v>309.88888888888891</c:v>
                </c:pt>
                <c:pt idx="45">
                  <c:v>489.16666666666708</c:v>
                </c:pt>
                <c:pt idx="46">
                  <c:v>79.756756756756559</c:v>
                </c:pt>
                <c:pt idx="47">
                  <c:v>54.036363636363625</c:v>
                </c:pt>
                <c:pt idx="48">
                  <c:v>55.037037037037024</c:v>
                </c:pt>
                <c:pt idx="49">
                  <c:v>80.324324324324309</c:v>
                </c:pt>
                <c:pt idx="50">
                  <c:v>80.324324324324309</c:v>
                </c:pt>
                <c:pt idx="51">
                  <c:v>80.324324324324309</c:v>
                </c:pt>
                <c:pt idx="52">
                  <c:v>80.324324324324309</c:v>
                </c:pt>
                <c:pt idx="53">
                  <c:v>80.324324324324309</c:v>
                </c:pt>
                <c:pt idx="54">
                  <c:v>80.324324324324309</c:v>
                </c:pt>
                <c:pt idx="55">
                  <c:v>80.324324324324309</c:v>
                </c:pt>
              </c:numCache>
            </c:numRef>
          </c:val>
        </c:ser>
        <c:marker val="1"/>
        <c:axId val="64290176"/>
        <c:axId val="64590976"/>
      </c:lineChart>
      <c:catAx>
        <c:axId val="6429017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90976"/>
        <c:crosses val="autoZero"/>
        <c:auto val="1"/>
        <c:lblAlgn val="ctr"/>
        <c:lblOffset val="100"/>
      </c:catAx>
      <c:valAx>
        <c:axId val="6459097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290176"/>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6347389099547847"/>
        </c:manualLayout>
      </c:layout>
      <c:lineChart>
        <c:grouping val="standard"/>
        <c:ser>
          <c:idx val="0"/>
          <c:order val="0"/>
          <c:spPr>
            <a:ln w="28575" cap="rnd">
              <a:solidFill>
                <a:schemeClr val="accent1"/>
              </a:solidFill>
              <a:round/>
            </a:ln>
            <a:effectLst/>
          </c:spPr>
          <c:marker>
            <c:symbol val="none"/>
          </c:marker>
          <c:cat>
            <c:strRef>
              <c:f>'1'!$B$1:$BE$1</c:f>
              <c:strCache>
                <c:ptCount val="56"/>
                <c:pt idx="0">
                  <c:v>U 1 0.05</c:v>
                </c:pt>
                <c:pt idx="1">
                  <c:v>U 1 0.06</c:v>
                </c:pt>
                <c:pt idx="2">
                  <c:v>U 1 0.07</c:v>
                </c:pt>
                <c:pt idx="3">
                  <c:v>U 1 0.08</c:v>
                </c:pt>
                <c:pt idx="4">
                  <c:v>U 1 0.09</c:v>
                </c:pt>
                <c:pt idx="5">
                  <c:v>U 1 0.1</c:v>
                </c:pt>
                <c:pt idx="6">
                  <c:v>U 1 0.11</c:v>
                </c:pt>
                <c:pt idx="7">
                  <c:v>U 1 0.12</c:v>
                </c:pt>
                <c:pt idx="8">
                  <c:v>U 1 0.13</c:v>
                </c:pt>
                <c:pt idx="9">
                  <c:v>U 1 0.14</c:v>
                </c:pt>
                <c:pt idx="10">
                  <c:v>U 1 0.15</c:v>
                </c:pt>
                <c:pt idx="11">
                  <c:v>U 1 0.16</c:v>
                </c:pt>
                <c:pt idx="12">
                  <c:v>U 1 0.17</c:v>
                </c:pt>
                <c:pt idx="13">
                  <c:v>U 1 0.18</c:v>
                </c:pt>
                <c:pt idx="14">
                  <c:v>U 1 0.19</c:v>
                </c:pt>
                <c:pt idx="15">
                  <c:v>U 1 0.2</c:v>
                </c:pt>
                <c:pt idx="16">
                  <c:v>U 1 0.21</c:v>
                </c:pt>
                <c:pt idx="17">
                  <c:v>U 1 0.22</c:v>
                </c:pt>
                <c:pt idx="18">
                  <c:v>U 1 0.23</c:v>
                </c:pt>
                <c:pt idx="19">
                  <c:v>U 1 0.24</c:v>
                </c:pt>
                <c:pt idx="20">
                  <c:v>U 1 0.25</c:v>
                </c:pt>
                <c:pt idx="21">
                  <c:v>U 1 0.26</c:v>
                </c:pt>
                <c:pt idx="22">
                  <c:v>U 1 0.27</c:v>
                </c:pt>
                <c:pt idx="23">
                  <c:v>U 1 0.28</c:v>
                </c:pt>
                <c:pt idx="24">
                  <c:v>U 1 0.29</c:v>
                </c:pt>
                <c:pt idx="25">
                  <c:v>U 1 0.3</c:v>
                </c:pt>
                <c:pt idx="26">
                  <c:v>U 1 0.31</c:v>
                </c:pt>
                <c:pt idx="27">
                  <c:v>U 1 0.32</c:v>
                </c:pt>
                <c:pt idx="28">
                  <c:v>U 1 0.33</c:v>
                </c:pt>
                <c:pt idx="29">
                  <c:v>U 1 0.34</c:v>
                </c:pt>
                <c:pt idx="30">
                  <c:v>U 1 0.35</c:v>
                </c:pt>
                <c:pt idx="31">
                  <c:v>U 1 0.36</c:v>
                </c:pt>
                <c:pt idx="32">
                  <c:v>U 1 0.37</c:v>
                </c:pt>
                <c:pt idx="33">
                  <c:v>U 1 0.38</c:v>
                </c:pt>
                <c:pt idx="34">
                  <c:v>U 1 0.39</c:v>
                </c:pt>
                <c:pt idx="35">
                  <c:v>U 1 0.4</c:v>
                </c:pt>
                <c:pt idx="36">
                  <c:v>U 1 0.41</c:v>
                </c:pt>
                <c:pt idx="37">
                  <c:v>U 1 0.42</c:v>
                </c:pt>
                <c:pt idx="38">
                  <c:v>U 1 0.43</c:v>
                </c:pt>
                <c:pt idx="39">
                  <c:v>U 1 0.44</c:v>
                </c:pt>
                <c:pt idx="40">
                  <c:v>U 1 0.45</c:v>
                </c:pt>
                <c:pt idx="41">
                  <c:v>U 1 0.46</c:v>
                </c:pt>
                <c:pt idx="42">
                  <c:v>U 1 0.47</c:v>
                </c:pt>
                <c:pt idx="43">
                  <c:v>U 1 0.48</c:v>
                </c:pt>
                <c:pt idx="44">
                  <c:v>U 1 0.49</c:v>
                </c:pt>
                <c:pt idx="45">
                  <c:v>U 1 0.5</c:v>
                </c:pt>
                <c:pt idx="46">
                  <c:v>U 1 0.51</c:v>
                </c:pt>
                <c:pt idx="47">
                  <c:v>U 1 0.52</c:v>
                </c:pt>
                <c:pt idx="48">
                  <c:v>U 1 0.53</c:v>
                </c:pt>
                <c:pt idx="49">
                  <c:v>U 1 0.54</c:v>
                </c:pt>
                <c:pt idx="50">
                  <c:v>U 1 0.55</c:v>
                </c:pt>
                <c:pt idx="51">
                  <c:v>U 1 0.56</c:v>
                </c:pt>
                <c:pt idx="52">
                  <c:v>U 1 0.57</c:v>
                </c:pt>
                <c:pt idx="53">
                  <c:v>U 1 0.58</c:v>
                </c:pt>
                <c:pt idx="54">
                  <c:v>U 1 0.59</c:v>
                </c:pt>
                <c:pt idx="55">
                  <c:v>U 1 0.6</c:v>
                </c:pt>
              </c:strCache>
            </c:strRef>
          </c:cat>
          <c:val>
            <c:numRef>
              <c:f>'1'!$B$3:$BE$3</c:f>
              <c:numCache>
                <c:formatCode>General</c:formatCode>
                <c:ptCount val="56"/>
                <c:pt idx="0">
                  <c:v>101.96551724137944</c:v>
                </c:pt>
                <c:pt idx="1">
                  <c:v>86.852941176470324</c:v>
                </c:pt>
                <c:pt idx="2">
                  <c:v>105.82142857142846</c:v>
                </c:pt>
                <c:pt idx="3">
                  <c:v>113.8846153846155</c:v>
                </c:pt>
                <c:pt idx="4">
                  <c:v>148.05000000000001</c:v>
                </c:pt>
                <c:pt idx="5">
                  <c:v>105.67857142857123</c:v>
                </c:pt>
                <c:pt idx="6">
                  <c:v>77.868421052631376</c:v>
                </c:pt>
                <c:pt idx="7">
                  <c:v>134.59090909090909</c:v>
                </c:pt>
                <c:pt idx="8">
                  <c:v>128.73913043478237</c:v>
                </c:pt>
                <c:pt idx="9">
                  <c:v>141</c:v>
                </c:pt>
                <c:pt idx="10">
                  <c:v>148.15</c:v>
                </c:pt>
                <c:pt idx="11">
                  <c:v>128.56521739130434</c:v>
                </c:pt>
                <c:pt idx="12">
                  <c:v>74.075000000000003</c:v>
                </c:pt>
                <c:pt idx="13">
                  <c:v>75.820512820512818</c:v>
                </c:pt>
                <c:pt idx="14">
                  <c:v>141.85714285714326</c:v>
                </c:pt>
                <c:pt idx="15">
                  <c:v>141</c:v>
                </c:pt>
                <c:pt idx="16">
                  <c:v>148.85000000000022</c:v>
                </c:pt>
                <c:pt idx="17">
                  <c:v>147.75</c:v>
                </c:pt>
                <c:pt idx="18">
                  <c:v>148.85000000000022</c:v>
                </c:pt>
                <c:pt idx="19">
                  <c:v>141.7619047619045</c:v>
                </c:pt>
                <c:pt idx="20">
                  <c:v>99.033333333333289</c:v>
                </c:pt>
                <c:pt idx="21">
                  <c:v>141</c:v>
                </c:pt>
                <c:pt idx="22">
                  <c:v>141.28571428571428</c:v>
                </c:pt>
                <c:pt idx="23">
                  <c:v>102.5862068965515</c:v>
                </c:pt>
                <c:pt idx="24">
                  <c:v>78.289473684210648</c:v>
                </c:pt>
                <c:pt idx="25">
                  <c:v>51.293103448275978</c:v>
                </c:pt>
                <c:pt idx="26">
                  <c:v>44.402985074626855</c:v>
                </c:pt>
                <c:pt idx="27">
                  <c:v>135.22727272727272</c:v>
                </c:pt>
                <c:pt idx="28">
                  <c:v>74.374999999999986</c:v>
                </c:pt>
                <c:pt idx="29">
                  <c:v>52.192982456140349</c:v>
                </c:pt>
                <c:pt idx="30">
                  <c:v>50.423728813559379</c:v>
                </c:pt>
                <c:pt idx="31">
                  <c:v>51.293103448275978</c:v>
                </c:pt>
                <c:pt idx="32">
                  <c:v>51.293103448275978</c:v>
                </c:pt>
                <c:pt idx="33">
                  <c:v>51.293103448275978</c:v>
                </c:pt>
                <c:pt idx="34">
                  <c:v>148.75</c:v>
                </c:pt>
                <c:pt idx="35">
                  <c:v>148.75</c:v>
                </c:pt>
                <c:pt idx="36">
                  <c:v>141.66666666666652</c:v>
                </c:pt>
                <c:pt idx="37">
                  <c:v>141.66666666666652</c:v>
                </c:pt>
                <c:pt idx="38">
                  <c:v>141.66666666666652</c:v>
                </c:pt>
                <c:pt idx="39">
                  <c:v>148.75</c:v>
                </c:pt>
                <c:pt idx="40">
                  <c:v>148.05000000000001</c:v>
                </c:pt>
                <c:pt idx="41">
                  <c:v>75.923076923076849</c:v>
                </c:pt>
                <c:pt idx="42">
                  <c:v>148.6</c:v>
                </c:pt>
                <c:pt idx="43">
                  <c:v>148.55000000000001</c:v>
                </c:pt>
                <c:pt idx="44">
                  <c:v>148.55000000000001</c:v>
                </c:pt>
                <c:pt idx="45">
                  <c:v>148.75</c:v>
                </c:pt>
                <c:pt idx="46">
                  <c:v>304.11111111111109</c:v>
                </c:pt>
                <c:pt idx="47">
                  <c:v>73.474999999999994</c:v>
                </c:pt>
                <c:pt idx="48">
                  <c:v>148.35000000000022</c:v>
                </c:pt>
                <c:pt idx="49">
                  <c:v>148.35000000000022</c:v>
                </c:pt>
                <c:pt idx="50">
                  <c:v>148.6</c:v>
                </c:pt>
                <c:pt idx="51">
                  <c:v>148.6</c:v>
                </c:pt>
                <c:pt idx="52">
                  <c:v>148.6</c:v>
                </c:pt>
                <c:pt idx="53">
                  <c:v>10.098976109215018</c:v>
                </c:pt>
                <c:pt idx="54">
                  <c:v>24.914529914529872</c:v>
                </c:pt>
                <c:pt idx="55">
                  <c:v>19.357615894039736</c:v>
                </c:pt>
              </c:numCache>
            </c:numRef>
          </c:val>
        </c:ser>
        <c:marker val="1"/>
        <c:axId val="64640896"/>
        <c:axId val="64642432"/>
      </c:lineChart>
      <c:catAx>
        <c:axId val="6464089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642432"/>
        <c:crosses val="autoZero"/>
        <c:auto val="1"/>
        <c:lblAlgn val="ctr"/>
        <c:lblOffset val="100"/>
      </c:catAx>
      <c:valAx>
        <c:axId val="6464243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640896"/>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6347389099547847"/>
        </c:manualLayout>
      </c:layout>
      <c:lineChart>
        <c:grouping val="standard"/>
        <c:ser>
          <c:idx val="0"/>
          <c:order val="0"/>
          <c:spPr>
            <a:ln w="28575" cap="rnd">
              <a:solidFill>
                <a:schemeClr val="accent1"/>
              </a:solidFill>
              <a:round/>
            </a:ln>
            <a:effectLst/>
          </c:spPr>
          <c:marker>
            <c:symbol val="none"/>
          </c:marker>
          <c:cat>
            <c:strRef>
              <c:f>'2'!$B$1:$BE$1</c:f>
              <c:strCache>
                <c:ptCount val="56"/>
                <c:pt idx="0">
                  <c:v>U 2 0.05</c:v>
                </c:pt>
                <c:pt idx="1">
                  <c:v>U 2 0.06</c:v>
                </c:pt>
                <c:pt idx="2">
                  <c:v>U 2 0.07</c:v>
                </c:pt>
                <c:pt idx="3">
                  <c:v>U 2 0.08</c:v>
                </c:pt>
                <c:pt idx="4">
                  <c:v>U 2 0.09</c:v>
                </c:pt>
                <c:pt idx="5">
                  <c:v>U 2 0.1</c:v>
                </c:pt>
                <c:pt idx="6">
                  <c:v>U 2 0.11</c:v>
                </c:pt>
                <c:pt idx="7">
                  <c:v>U 2 0.12</c:v>
                </c:pt>
                <c:pt idx="8">
                  <c:v>U 2 0.13</c:v>
                </c:pt>
                <c:pt idx="9">
                  <c:v>U 2 0.14</c:v>
                </c:pt>
                <c:pt idx="10">
                  <c:v>U 2 0.15</c:v>
                </c:pt>
                <c:pt idx="11">
                  <c:v>U 2 0.16</c:v>
                </c:pt>
                <c:pt idx="12">
                  <c:v>U 2 0.17</c:v>
                </c:pt>
                <c:pt idx="13">
                  <c:v>U 2 0.18</c:v>
                </c:pt>
                <c:pt idx="14">
                  <c:v>U 2 0.19</c:v>
                </c:pt>
                <c:pt idx="15">
                  <c:v>U 2 0.2</c:v>
                </c:pt>
                <c:pt idx="16">
                  <c:v>U 2 0.21</c:v>
                </c:pt>
                <c:pt idx="17">
                  <c:v>U 2 0.22</c:v>
                </c:pt>
                <c:pt idx="18">
                  <c:v>U 2 0.23</c:v>
                </c:pt>
                <c:pt idx="19">
                  <c:v>U 2 0.24</c:v>
                </c:pt>
                <c:pt idx="20">
                  <c:v>U 2 0.25</c:v>
                </c:pt>
                <c:pt idx="21">
                  <c:v>U 2 0.26</c:v>
                </c:pt>
                <c:pt idx="22">
                  <c:v>U 2 0.27</c:v>
                </c:pt>
                <c:pt idx="23">
                  <c:v>U 2 0.28</c:v>
                </c:pt>
                <c:pt idx="24">
                  <c:v>U 2 0.29</c:v>
                </c:pt>
                <c:pt idx="25">
                  <c:v>U 2 0.3</c:v>
                </c:pt>
                <c:pt idx="26">
                  <c:v>U 2 0.31</c:v>
                </c:pt>
                <c:pt idx="27">
                  <c:v>U 2 0.32</c:v>
                </c:pt>
                <c:pt idx="28">
                  <c:v>U 2 0.33</c:v>
                </c:pt>
                <c:pt idx="29">
                  <c:v>U 2 0.34</c:v>
                </c:pt>
                <c:pt idx="30">
                  <c:v>U 2 0.35</c:v>
                </c:pt>
                <c:pt idx="31">
                  <c:v>U 2 0.36</c:v>
                </c:pt>
                <c:pt idx="32">
                  <c:v>U 2 0.37</c:v>
                </c:pt>
                <c:pt idx="33">
                  <c:v>U 2 0.38</c:v>
                </c:pt>
                <c:pt idx="34">
                  <c:v>U 2 0.39</c:v>
                </c:pt>
                <c:pt idx="35">
                  <c:v>U 2 0.4</c:v>
                </c:pt>
                <c:pt idx="36">
                  <c:v>U 2 0.41</c:v>
                </c:pt>
                <c:pt idx="37">
                  <c:v>U 2 0.42</c:v>
                </c:pt>
                <c:pt idx="38">
                  <c:v>U 2 0.43</c:v>
                </c:pt>
                <c:pt idx="39">
                  <c:v>U 2 0.44</c:v>
                </c:pt>
                <c:pt idx="40">
                  <c:v>U 2 0.45</c:v>
                </c:pt>
                <c:pt idx="41">
                  <c:v>U 2 0.46</c:v>
                </c:pt>
                <c:pt idx="42">
                  <c:v>U 2 0.47</c:v>
                </c:pt>
                <c:pt idx="43">
                  <c:v>U 2 0.48</c:v>
                </c:pt>
                <c:pt idx="44">
                  <c:v>U 2 0.49</c:v>
                </c:pt>
                <c:pt idx="45">
                  <c:v>U 2 0.5</c:v>
                </c:pt>
                <c:pt idx="46">
                  <c:v>U 2 0.51</c:v>
                </c:pt>
                <c:pt idx="47">
                  <c:v>U 2 0.52</c:v>
                </c:pt>
                <c:pt idx="48">
                  <c:v>U 2 0.53</c:v>
                </c:pt>
                <c:pt idx="49">
                  <c:v>U 2 0.54</c:v>
                </c:pt>
                <c:pt idx="50">
                  <c:v>U 2 0.55</c:v>
                </c:pt>
                <c:pt idx="51">
                  <c:v>U 2 0.56</c:v>
                </c:pt>
                <c:pt idx="52">
                  <c:v>U 2 0.57</c:v>
                </c:pt>
                <c:pt idx="53">
                  <c:v>U 2 0.58</c:v>
                </c:pt>
                <c:pt idx="54">
                  <c:v>U 2 0.59</c:v>
                </c:pt>
                <c:pt idx="55">
                  <c:v>U 2 0.6</c:v>
                </c:pt>
              </c:strCache>
            </c:strRef>
          </c:cat>
          <c:val>
            <c:numRef>
              <c:f>'2'!$B$3:$BE$3</c:f>
              <c:numCache>
                <c:formatCode>General</c:formatCode>
                <c:ptCount val="56"/>
                <c:pt idx="0">
                  <c:v>141.1904761904762</c:v>
                </c:pt>
                <c:pt idx="1">
                  <c:v>140.66666666666652</c:v>
                </c:pt>
                <c:pt idx="2">
                  <c:v>140.38095238095241</c:v>
                </c:pt>
                <c:pt idx="3">
                  <c:v>147.6</c:v>
                </c:pt>
                <c:pt idx="4">
                  <c:v>128.56521739130434</c:v>
                </c:pt>
                <c:pt idx="5">
                  <c:v>147.69999999999999</c:v>
                </c:pt>
                <c:pt idx="6">
                  <c:v>148.25</c:v>
                </c:pt>
                <c:pt idx="7">
                  <c:v>127.31818181818159</c:v>
                </c:pt>
                <c:pt idx="8">
                  <c:v>141.1904761904762</c:v>
                </c:pt>
                <c:pt idx="9">
                  <c:v>122.70833333333321</c:v>
                </c:pt>
                <c:pt idx="10">
                  <c:v>114.65384615384596</c:v>
                </c:pt>
                <c:pt idx="11">
                  <c:v>119.2</c:v>
                </c:pt>
                <c:pt idx="12">
                  <c:v>124.16666666666667</c:v>
                </c:pt>
                <c:pt idx="13">
                  <c:v>141.35000000000022</c:v>
                </c:pt>
                <c:pt idx="14">
                  <c:v>106.64285714285701</c:v>
                </c:pt>
                <c:pt idx="15">
                  <c:v>110.62962962962963</c:v>
                </c:pt>
                <c:pt idx="16">
                  <c:v>101.96551724137944</c:v>
                </c:pt>
                <c:pt idx="17">
                  <c:v>128.5</c:v>
                </c:pt>
                <c:pt idx="18">
                  <c:v>141.09523809523824</c:v>
                </c:pt>
                <c:pt idx="19">
                  <c:v>141.09523809523824</c:v>
                </c:pt>
                <c:pt idx="20">
                  <c:v>134.68181818181819</c:v>
                </c:pt>
                <c:pt idx="21">
                  <c:v>141.09523809523824</c:v>
                </c:pt>
                <c:pt idx="22">
                  <c:v>135.31818181818181</c:v>
                </c:pt>
                <c:pt idx="23">
                  <c:v>109.74074074074076</c:v>
                </c:pt>
                <c:pt idx="24">
                  <c:v>113.96153846153852</c:v>
                </c:pt>
                <c:pt idx="25">
                  <c:v>135.31818181818181</c:v>
                </c:pt>
                <c:pt idx="26">
                  <c:v>141.7619047619045</c:v>
                </c:pt>
                <c:pt idx="27">
                  <c:v>141.7619047619045</c:v>
                </c:pt>
                <c:pt idx="28">
                  <c:v>135.31818181818181</c:v>
                </c:pt>
                <c:pt idx="29">
                  <c:v>141.7619047619045</c:v>
                </c:pt>
                <c:pt idx="30">
                  <c:v>135.31818181818181</c:v>
                </c:pt>
                <c:pt idx="31">
                  <c:v>148.15</c:v>
                </c:pt>
                <c:pt idx="32">
                  <c:v>141.09523809523824</c:v>
                </c:pt>
                <c:pt idx="33">
                  <c:v>148.15</c:v>
                </c:pt>
                <c:pt idx="34">
                  <c:v>141.09523809523824</c:v>
                </c:pt>
                <c:pt idx="35">
                  <c:v>148.69999999999999</c:v>
                </c:pt>
                <c:pt idx="36">
                  <c:v>148.69999999999999</c:v>
                </c:pt>
                <c:pt idx="37">
                  <c:v>148.69999999999999</c:v>
                </c:pt>
                <c:pt idx="38">
                  <c:v>148.69999999999999</c:v>
                </c:pt>
                <c:pt idx="39">
                  <c:v>148.69999999999999</c:v>
                </c:pt>
                <c:pt idx="40">
                  <c:v>148.6</c:v>
                </c:pt>
                <c:pt idx="41">
                  <c:v>148.69999999999999</c:v>
                </c:pt>
                <c:pt idx="42">
                  <c:v>148.69999999999999</c:v>
                </c:pt>
                <c:pt idx="43">
                  <c:v>148.65</c:v>
                </c:pt>
                <c:pt idx="44">
                  <c:v>148.6</c:v>
                </c:pt>
                <c:pt idx="45">
                  <c:v>148.69999999999999</c:v>
                </c:pt>
                <c:pt idx="46">
                  <c:v>148.44999999999999</c:v>
                </c:pt>
                <c:pt idx="47">
                  <c:v>148.69999999999999</c:v>
                </c:pt>
                <c:pt idx="48">
                  <c:v>148.69999999999999</c:v>
                </c:pt>
                <c:pt idx="49">
                  <c:v>148.69999999999999</c:v>
                </c:pt>
                <c:pt idx="50">
                  <c:v>148.69999999999999</c:v>
                </c:pt>
                <c:pt idx="51">
                  <c:v>148.69999999999999</c:v>
                </c:pt>
                <c:pt idx="52">
                  <c:v>148.69999999999999</c:v>
                </c:pt>
                <c:pt idx="53">
                  <c:v>148.69999999999999</c:v>
                </c:pt>
                <c:pt idx="54">
                  <c:v>148.69999999999999</c:v>
                </c:pt>
                <c:pt idx="55">
                  <c:v>148.69999999999999</c:v>
                </c:pt>
              </c:numCache>
            </c:numRef>
          </c:val>
        </c:ser>
        <c:marker val="1"/>
        <c:axId val="69665152"/>
        <c:axId val="69666688"/>
      </c:lineChart>
      <c:catAx>
        <c:axId val="696651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666688"/>
        <c:crosses val="autoZero"/>
        <c:auto val="1"/>
        <c:lblAlgn val="ctr"/>
        <c:lblOffset val="100"/>
      </c:catAx>
      <c:valAx>
        <c:axId val="6966668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665152"/>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6347389099547847"/>
        </c:manualLayout>
      </c:layout>
      <c:lineChart>
        <c:grouping val="standard"/>
        <c:ser>
          <c:idx val="0"/>
          <c:order val="0"/>
          <c:spPr>
            <a:ln w="28575" cap="rnd">
              <a:solidFill>
                <a:schemeClr val="accent1"/>
              </a:solidFill>
              <a:round/>
            </a:ln>
            <a:effectLst/>
          </c:spPr>
          <c:marker>
            <c:symbol val="none"/>
          </c:marker>
          <c:cat>
            <c:strRef>
              <c:f>'3'!$B$1:$BE$1</c:f>
              <c:strCache>
                <c:ptCount val="56"/>
                <c:pt idx="0">
                  <c:v>U 3 0.05</c:v>
                </c:pt>
                <c:pt idx="1">
                  <c:v>U 3 0.06</c:v>
                </c:pt>
                <c:pt idx="2">
                  <c:v>U 3 0.07</c:v>
                </c:pt>
                <c:pt idx="3">
                  <c:v>U 3 0.08</c:v>
                </c:pt>
                <c:pt idx="4">
                  <c:v>U 3 0.09</c:v>
                </c:pt>
                <c:pt idx="5">
                  <c:v>U 3 0.1</c:v>
                </c:pt>
                <c:pt idx="6">
                  <c:v>U 3 0.11</c:v>
                </c:pt>
                <c:pt idx="7">
                  <c:v>U 3 0.12</c:v>
                </c:pt>
                <c:pt idx="8">
                  <c:v>U 3 0.13</c:v>
                </c:pt>
                <c:pt idx="9">
                  <c:v>U 3 0.14</c:v>
                </c:pt>
                <c:pt idx="10">
                  <c:v>U 3 0.15</c:v>
                </c:pt>
                <c:pt idx="11">
                  <c:v>U 3 0.16</c:v>
                </c:pt>
                <c:pt idx="12">
                  <c:v>U 3 0.17</c:v>
                </c:pt>
                <c:pt idx="13">
                  <c:v>U 3 0.18</c:v>
                </c:pt>
                <c:pt idx="14">
                  <c:v>U 3 0.19</c:v>
                </c:pt>
                <c:pt idx="15">
                  <c:v>U 3 0.2</c:v>
                </c:pt>
                <c:pt idx="16">
                  <c:v>U 3 0.21</c:v>
                </c:pt>
                <c:pt idx="17">
                  <c:v>U 3 0.22</c:v>
                </c:pt>
                <c:pt idx="18">
                  <c:v>U 3 0.23</c:v>
                </c:pt>
                <c:pt idx="19">
                  <c:v>U 3 0.24</c:v>
                </c:pt>
                <c:pt idx="20">
                  <c:v>U 3 0.25</c:v>
                </c:pt>
                <c:pt idx="21">
                  <c:v>U 3 0.26</c:v>
                </c:pt>
                <c:pt idx="22">
                  <c:v>U 3 0.27</c:v>
                </c:pt>
                <c:pt idx="23">
                  <c:v>U 3 0.28</c:v>
                </c:pt>
                <c:pt idx="24">
                  <c:v>U 3 0.29</c:v>
                </c:pt>
                <c:pt idx="25">
                  <c:v>U 3 0.3</c:v>
                </c:pt>
                <c:pt idx="26">
                  <c:v>U 3 0.31</c:v>
                </c:pt>
                <c:pt idx="27">
                  <c:v>U 3 0.32</c:v>
                </c:pt>
                <c:pt idx="28">
                  <c:v>U 3 0.33</c:v>
                </c:pt>
                <c:pt idx="29">
                  <c:v>U 3 0.34</c:v>
                </c:pt>
                <c:pt idx="30">
                  <c:v>U 3 0.35</c:v>
                </c:pt>
                <c:pt idx="31">
                  <c:v>U 3 0.36</c:v>
                </c:pt>
                <c:pt idx="32">
                  <c:v>U 3 0.37</c:v>
                </c:pt>
                <c:pt idx="33">
                  <c:v>U 3 0.38</c:v>
                </c:pt>
                <c:pt idx="34">
                  <c:v>U 3 0.39</c:v>
                </c:pt>
                <c:pt idx="35">
                  <c:v>U 3 0.4</c:v>
                </c:pt>
                <c:pt idx="36">
                  <c:v>U 3 0.41</c:v>
                </c:pt>
                <c:pt idx="37">
                  <c:v>U 3 0.42</c:v>
                </c:pt>
                <c:pt idx="38">
                  <c:v>U 3 0.43</c:v>
                </c:pt>
                <c:pt idx="39">
                  <c:v>U 3 0.44</c:v>
                </c:pt>
                <c:pt idx="40">
                  <c:v>U 3 0.45</c:v>
                </c:pt>
                <c:pt idx="41">
                  <c:v>U 3 0.46</c:v>
                </c:pt>
                <c:pt idx="42">
                  <c:v>U 3 0.47</c:v>
                </c:pt>
                <c:pt idx="43">
                  <c:v>U 3 0.48</c:v>
                </c:pt>
                <c:pt idx="44">
                  <c:v>U 3 0.49</c:v>
                </c:pt>
                <c:pt idx="45">
                  <c:v>U 3 0.5</c:v>
                </c:pt>
                <c:pt idx="46">
                  <c:v>U 3 0.51</c:v>
                </c:pt>
                <c:pt idx="47">
                  <c:v>U 3 0.52</c:v>
                </c:pt>
                <c:pt idx="48">
                  <c:v>U 3 0.53</c:v>
                </c:pt>
                <c:pt idx="49">
                  <c:v>U 3 0.54</c:v>
                </c:pt>
                <c:pt idx="50">
                  <c:v>U 3 0.55</c:v>
                </c:pt>
                <c:pt idx="51">
                  <c:v>U 3 0.56</c:v>
                </c:pt>
                <c:pt idx="52">
                  <c:v>U 3 0.57</c:v>
                </c:pt>
                <c:pt idx="53">
                  <c:v>U 3 0.58</c:v>
                </c:pt>
                <c:pt idx="54">
                  <c:v>U 3 0.59</c:v>
                </c:pt>
                <c:pt idx="55">
                  <c:v>U 3 0.6</c:v>
                </c:pt>
              </c:strCache>
            </c:strRef>
          </c:cat>
          <c:val>
            <c:numRef>
              <c:f>'3'!$B$3:$BE$3</c:f>
              <c:numCache>
                <c:formatCode>General</c:formatCode>
                <c:ptCount val="56"/>
                <c:pt idx="0">
                  <c:v>155.68421052631578</c:v>
                </c:pt>
                <c:pt idx="1">
                  <c:v>155.68421052631578</c:v>
                </c:pt>
                <c:pt idx="2">
                  <c:v>156.72222222222223</c:v>
                </c:pt>
                <c:pt idx="3">
                  <c:v>147.52631578947367</c:v>
                </c:pt>
                <c:pt idx="4">
                  <c:v>148.26315789473662</c:v>
                </c:pt>
                <c:pt idx="5">
                  <c:v>164.38888888888923</c:v>
                </c:pt>
                <c:pt idx="6">
                  <c:v>156.26315789473662</c:v>
                </c:pt>
                <c:pt idx="7">
                  <c:v>148.69999999999999</c:v>
                </c:pt>
                <c:pt idx="8">
                  <c:v>165.82352941176481</c:v>
                </c:pt>
                <c:pt idx="9">
                  <c:v>148.69999999999999</c:v>
                </c:pt>
                <c:pt idx="10">
                  <c:v>148.69999999999999</c:v>
                </c:pt>
                <c:pt idx="11">
                  <c:v>147.85000000000022</c:v>
                </c:pt>
                <c:pt idx="12">
                  <c:v>148.69999999999999</c:v>
                </c:pt>
                <c:pt idx="13">
                  <c:v>148.69999999999999</c:v>
                </c:pt>
                <c:pt idx="14">
                  <c:v>149.21052631578971</c:v>
                </c:pt>
                <c:pt idx="15">
                  <c:v>148.69999999999999</c:v>
                </c:pt>
                <c:pt idx="16">
                  <c:v>148.69999999999999</c:v>
                </c:pt>
                <c:pt idx="17">
                  <c:v>148.69999999999999</c:v>
                </c:pt>
                <c:pt idx="18">
                  <c:v>141.61904761904739</c:v>
                </c:pt>
                <c:pt idx="19">
                  <c:v>141.66666666666652</c:v>
                </c:pt>
                <c:pt idx="20">
                  <c:v>141.61904761904739</c:v>
                </c:pt>
                <c:pt idx="21">
                  <c:v>141.65</c:v>
                </c:pt>
                <c:pt idx="22">
                  <c:v>141.61904761904739</c:v>
                </c:pt>
                <c:pt idx="23">
                  <c:v>141.61904761904739</c:v>
                </c:pt>
                <c:pt idx="24">
                  <c:v>141.61904761904739</c:v>
                </c:pt>
                <c:pt idx="25">
                  <c:v>141.61904761904739</c:v>
                </c:pt>
                <c:pt idx="26">
                  <c:v>141.61904761904739</c:v>
                </c:pt>
                <c:pt idx="27">
                  <c:v>141.61904761904739</c:v>
                </c:pt>
                <c:pt idx="28">
                  <c:v>135.18181818181819</c:v>
                </c:pt>
                <c:pt idx="29">
                  <c:v>141.61904761904739</c:v>
                </c:pt>
                <c:pt idx="30">
                  <c:v>141.61904761904739</c:v>
                </c:pt>
                <c:pt idx="31">
                  <c:v>141.61904761904739</c:v>
                </c:pt>
                <c:pt idx="32">
                  <c:v>141.61904761904739</c:v>
                </c:pt>
                <c:pt idx="33">
                  <c:v>141.61904761904739</c:v>
                </c:pt>
                <c:pt idx="34">
                  <c:v>135.18181818181819</c:v>
                </c:pt>
                <c:pt idx="35">
                  <c:v>135.18181818181819</c:v>
                </c:pt>
                <c:pt idx="36">
                  <c:v>135.18181818181819</c:v>
                </c:pt>
                <c:pt idx="37">
                  <c:v>148.69999999999999</c:v>
                </c:pt>
                <c:pt idx="38">
                  <c:v>148.69999999999999</c:v>
                </c:pt>
                <c:pt idx="39">
                  <c:v>148.69999999999999</c:v>
                </c:pt>
                <c:pt idx="40">
                  <c:v>148.69999999999999</c:v>
                </c:pt>
                <c:pt idx="41">
                  <c:v>148.69999999999999</c:v>
                </c:pt>
                <c:pt idx="42">
                  <c:v>148.69999999999999</c:v>
                </c:pt>
                <c:pt idx="43">
                  <c:v>148.69999999999999</c:v>
                </c:pt>
                <c:pt idx="44">
                  <c:v>148.69999999999999</c:v>
                </c:pt>
                <c:pt idx="45">
                  <c:v>148.69999999999999</c:v>
                </c:pt>
                <c:pt idx="46">
                  <c:v>148.69999999999999</c:v>
                </c:pt>
                <c:pt idx="47">
                  <c:v>148.69999999999999</c:v>
                </c:pt>
                <c:pt idx="48">
                  <c:v>148.69999999999999</c:v>
                </c:pt>
                <c:pt idx="49">
                  <c:v>148.69999999999999</c:v>
                </c:pt>
                <c:pt idx="50">
                  <c:v>148.69999999999999</c:v>
                </c:pt>
                <c:pt idx="51">
                  <c:v>148.69999999999999</c:v>
                </c:pt>
                <c:pt idx="52">
                  <c:v>148.69999999999999</c:v>
                </c:pt>
                <c:pt idx="53">
                  <c:v>148.69999999999999</c:v>
                </c:pt>
                <c:pt idx="54">
                  <c:v>148.69999999999999</c:v>
                </c:pt>
                <c:pt idx="55">
                  <c:v>148.69999999999999</c:v>
                </c:pt>
              </c:numCache>
            </c:numRef>
          </c:val>
        </c:ser>
        <c:marker val="1"/>
        <c:axId val="69696128"/>
        <c:axId val="69697920"/>
      </c:lineChart>
      <c:catAx>
        <c:axId val="6969612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697920"/>
        <c:crosses val="autoZero"/>
        <c:auto val="1"/>
        <c:lblAlgn val="ctr"/>
        <c:lblOffset val="100"/>
      </c:catAx>
      <c:valAx>
        <c:axId val="6969792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696128"/>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6347389099547847"/>
        </c:manualLayout>
      </c:layout>
      <c:lineChart>
        <c:grouping val="standard"/>
        <c:ser>
          <c:idx val="0"/>
          <c:order val="0"/>
          <c:spPr>
            <a:ln w="28575" cap="rnd">
              <a:solidFill>
                <a:schemeClr val="accent1"/>
              </a:solidFill>
              <a:round/>
            </a:ln>
            <a:effectLst/>
          </c:spPr>
          <c:marker>
            <c:symbol val="none"/>
          </c:marker>
          <c:cat>
            <c:strRef>
              <c:f>'4'!$B$1:$BE$1</c:f>
              <c:strCache>
                <c:ptCount val="56"/>
                <c:pt idx="0">
                  <c:v>U 4 0.05</c:v>
                </c:pt>
                <c:pt idx="1">
                  <c:v>U 4 0.06</c:v>
                </c:pt>
                <c:pt idx="2">
                  <c:v>U 4 0.07</c:v>
                </c:pt>
                <c:pt idx="3">
                  <c:v>U 4 0.08</c:v>
                </c:pt>
                <c:pt idx="4">
                  <c:v>U 4 0.09</c:v>
                </c:pt>
                <c:pt idx="5">
                  <c:v>U 4 0.1</c:v>
                </c:pt>
                <c:pt idx="6">
                  <c:v>U 4 0.11</c:v>
                </c:pt>
                <c:pt idx="7">
                  <c:v>U 4 0.12</c:v>
                </c:pt>
                <c:pt idx="8">
                  <c:v>U 4 0.13</c:v>
                </c:pt>
                <c:pt idx="9">
                  <c:v>U 4 0.14</c:v>
                </c:pt>
                <c:pt idx="10">
                  <c:v>U 4 0.15</c:v>
                </c:pt>
                <c:pt idx="11">
                  <c:v>U 4 0.16</c:v>
                </c:pt>
                <c:pt idx="12">
                  <c:v>U 4 0.17</c:v>
                </c:pt>
                <c:pt idx="13">
                  <c:v>U 4 0.18</c:v>
                </c:pt>
                <c:pt idx="14">
                  <c:v>U 4 0.19</c:v>
                </c:pt>
                <c:pt idx="15">
                  <c:v>U 4 0.2</c:v>
                </c:pt>
                <c:pt idx="16">
                  <c:v>U 4 0.21</c:v>
                </c:pt>
                <c:pt idx="17">
                  <c:v>U 4 0.22</c:v>
                </c:pt>
                <c:pt idx="18">
                  <c:v>U 4 0.23</c:v>
                </c:pt>
                <c:pt idx="19">
                  <c:v>U 4 0.24</c:v>
                </c:pt>
                <c:pt idx="20">
                  <c:v>U 4 0.25</c:v>
                </c:pt>
                <c:pt idx="21">
                  <c:v>U 4 0.26</c:v>
                </c:pt>
                <c:pt idx="22">
                  <c:v>U 4 0.27</c:v>
                </c:pt>
                <c:pt idx="23">
                  <c:v>U 4 0.28</c:v>
                </c:pt>
                <c:pt idx="24">
                  <c:v>U 4 0.29</c:v>
                </c:pt>
                <c:pt idx="25">
                  <c:v>U 4 0.3</c:v>
                </c:pt>
                <c:pt idx="26">
                  <c:v>U 4 0.31</c:v>
                </c:pt>
                <c:pt idx="27">
                  <c:v>U 4 0.32</c:v>
                </c:pt>
                <c:pt idx="28">
                  <c:v>U 4 0.33</c:v>
                </c:pt>
                <c:pt idx="29">
                  <c:v>U 4 0.34</c:v>
                </c:pt>
                <c:pt idx="30">
                  <c:v>U 4 0.35</c:v>
                </c:pt>
                <c:pt idx="31">
                  <c:v>U 4 0.36</c:v>
                </c:pt>
                <c:pt idx="32">
                  <c:v>U 4 0.37</c:v>
                </c:pt>
                <c:pt idx="33">
                  <c:v>U 4 0.38</c:v>
                </c:pt>
                <c:pt idx="34">
                  <c:v>U 4 0.39</c:v>
                </c:pt>
                <c:pt idx="35">
                  <c:v>U 4 0.4</c:v>
                </c:pt>
                <c:pt idx="36">
                  <c:v>U 4 0.41</c:v>
                </c:pt>
                <c:pt idx="37">
                  <c:v>U 4 0.42</c:v>
                </c:pt>
                <c:pt idx="38">
                  <c:v>U 4 0.43</c:v>
                </c:pt>
                <c:pt idx="39">
                  <c:v>U 4 0.44</c:v>
                </c:pt>
                <c:pt idx="40">
                  <c:v>U 4 0.45</c:v>
                </c:pt>
                <c:pt idx="41">
                  <c:v>U 4 0.46</c:v>
                </c:pt>
                <c:pt idx="42">
                  <c:v>U 4 0.47</c:v>
                </c:pt>
                <c:pt idx="43">
                  <c:v>U 4 0.48</c:v>
                </c:pt>
                <c:pt idx="44">
                  <c:v>U 4 0.49</c:v>
                </c:pt>
                <c:pt idx="45">
                  <c:v>U 4 0.5</c:v>
                </c:pt>
                <c:pt idx="46">
                  <c:v>U 4 0.51</c:v>
                </c:pt>
                <c:pt idx="47">
                  <c:v>U 4 0.52</c:v>
                </c:pt>
                <c:pt idx="48">
                  <c:v>U 4 0.53</c:v>
                </c:pt>
                <c:pt idx="49">
                  <c:v>U 4 0.54</c:v>
                </c:pt>
                <c:pt idx="50">
                  <c:v>U 4 0.55</c:v>
                </c:pt>
                <c:pt idx="51">
                  <c:v>U 4 0.56</c:v>
                </c:pt>
                <c:pt idx="52">
                  <c:v>U 4 0.57</c:v>
                </c:pt>
                <c:pt idx="53">
                  <c:v>U 4 0.58</c:v>
                </c:pt>
                <c:pt idx="54">
                  <c:v>U 4 0.59</c:v>
                </c:pt>
                <c:pt idx="55">
                  <c:v>U 4 0.6</c:v>
                </c:pt>
              </c:strCache>
            </c:strRef>
          </c:cat>
          <c:val>
            <c:numRef>
              <c:f>'4'!$B$3:$BE$3</c:f>
              <c:numCache>
                <c:formatCode>General</c:formatCode>
                <c:ptCount val="56"/>
                <c:pt idx="0">
                  <c:v>132.42857142857142</c:v>
                </c:pt>
                <c:pt idx="1">
                  <c:v>129.27272727272728</c:v>
                </c:pt>
                <c:pt idx="2">
                  <c:v>105.85714285714285</c:v>
                </c:pt>
                <c:pt idx="3">
                  <c:v>133.52380952380952</c:v>
                </c:pt>
                <c:pt idx="4">
                  <c:v>134.71428571428541</c:v>
                </c:pt>
                <c:pt idx="5">
                  <c:v>123.25</c:v>
                </c:pt>
                <c:pt idx="6">
                  <c:v>123.70833333333321</c:v>
                </c:pt>
                <c:pt idx="7">
                  <c:v>128.86956521739108</c:v>
                </c:pt>
                <c:pt idx="8">
                  <c:v>128.2173913043475</c:v>
                </c:pt>
                <c:pt idx="9">
                  <c:v>157.38888888888923</c:v>
                </c:pt>
                <c:pt idx="10">
                  <c:v>128.56521739130434</c:v>
                </c:pt>
                <c:pt idx="11">
                  <c:v>147.94736842105252</c:v>
                </c:pt>
                <c:pt idx="12">
                  <c:v>89.666666666666671</c:v>
                </c:pt>
                <c:pt idx="13">
                  <c:v>135.8095238095238</c:v>
                </c:pt>
                <c:pt idx="14">
                  <c:v>109</c:v>
                </c:pt>
                <c:pt idx="15">
                  <c:v>113.28</c:v>
                </c:pt>
                <c:pt idx="16">
                  <c:v>135.8095238095238</c:v>
                </c:pt>
                <c:pt idx="17">
                  <c:v>134.71428571428541</c:v>
                </c:pt>
                <c:pt idx="18">
                  <c:v>124.04347826086955</c:v>
                </c:pt>
                <c:pt idx="19">
                  <c:v>128.59090909090909</c:v>
                </c:pt>
                <c:pt idx="20">
                  <c:v>113.64</c:v>
                </c:pt>
                <c:pt idx="21">
                  <c:v>148.21052631578971</c:v>
                </c:pt>
                <c:pt idx="22">
                  <c:v>135.28571428571428</c:v>
                </c:pt>
                <c:pt idx="23">
                  <c:v>129.1363636363634</c:v>
                </c:pt>
                <c:pt idx="24">
                  <c:v>109.26923076923089</c:v>
                </c:pt>
                <c:pt idx="25">
                  <c:v>141.44999999999999</c:v>
                </c:pt>
                <c:pt idx="26">
                  <c:v>142.05000000000001</c:v>
                </c:pt>
                <c:pt idx="27">
                  <c:v>129.34782608695664</c:v>
                </c:pt>
                <c:pt idx="28">
                  <c:v>149.4210526315787</c:v>
                </c:pt>
                <c:pt idx="29">
                  <c:v>123.47826086956522</c:v>
                </c:pt>
                <c:pt idx="30">
                  <c:v>114.42307692307691</c:v>
                </c:pt>
                <c:pt idx="31">
                  <c:v>129.34782608695664</c:v>
                </c:pt>
                <c:pt idx="32">
                  <c:v>135.28571428571428</c:v>
                </c:pt>
                <c:pt idx="33">
                  <c:v>114.42307692307691</c:v>
                </c:pt>
                <c:pt idx="34">
                  <c:v>123.60869565217391</c:v>
                </c:pt>
                <c:pt idx="35">
                  <c:v>129.34782608695664</c:v>
                </c:pt>
                <c:pt idx="36">
                  <c:v>124.04347826086955</c:v>
                </c:pt>
                <c:pt idx="37">
                  <c:v>148.75</c:v>
                </c:pt>
                <c:pt idx="38">
                  <c:v>148.75</c:v>
                </c:pt>
                <c:pt idx="39">
                  <c:v>148.75</c:v>
                </c:pt>
                <c:pt idx="40">
                  <c:v>148.75</c:v>
                </c:pt>
                <c:pt idx="41">
                  <c:v>148.75</c:v>
                </c:pt>
                <c:pt idx="42">
                  <c:v>148.89473684210552</c:v>
                </c:pt>
                <c:pt idx="43">
                  <c:v>148.94736842105252</c:v>
                </c:pt>
                <c:pt idx="44">
                  <c:v>148.75</c:v>
                </c:pt>
                <c:pt idx="45">
                  <c:v>148.75</c:v>
                </c:pt>
                <c:pt idx="46">
                  <c:v>129.34782608695664</c:v>
                </c:pt>
                <c:pt idx="47">
                  <c:v>129.34782608695664</c:v>
                </c:pt>
                <c:pt idx="48">
                  <c:v>148.75</c:v>
                </c:pt>
                <c:pt idx="49">
                  <c:v>148.75</c:v>
                </c:pt>
                <c:pt idx="50">
                  <c:v>148.75</c:v>
                </c:pt>
                <c:pt idx="51">
                  <c:v>148.75</c:v>
                </c:pt>
                <c:pt idx="52">
                  <c:v>148.75</c:v>
                </c:pt>
                <c:pt idx="53">
                  <c:v>148.75</c:v>
                </c:pt>
                <c:pt idx="54">
                  <c:v>148.89473684210552</c:v>
                </c:pt>
                <c:pt idx="55">
                  <c:v>148.89473684210552</c:v>
                </c:pt>
              </c:numCache>
            </c:numRef>
          </c:val>
        </c:ser>
        <c:marker val="1"/>
        <c:axId val="69809280"/>
        <c:axId val="69810816"/>
      </c:lineChart>
      <c:catAx>
        <c:axId val="6980928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810816"/>
        <c:crosses val="autoZero"/>
        <c:auto val="1"/>
        <c:lblAlgn val="ctr"/>
        <c:lblOffset val="100"/>
      </c:catAx>
      <c:valAx>
        <c:axId val="6981081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809280"/>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3203673077801634"/>
        </c:manualLayout>
      </c:layout>
      <c:lineChart>
        <c:grouping val="standard"/>
        <c:ser>
          <c:idx val="0"/>
          <c:order val="0"/>
          <c:spPr>
            <a:ln w="28575" cap="rnd">
              <a:solidFill>
                <a:schemeClr val="accent1"/>
              </a:solidFill>
              <a:round/>
            </a:ln>
            <a:effectLst/>
          </c:spPr>
          <c:marker>
            <c:symbol val="none"/>
          </c:marker>
          <c:cat>
            <c:strRef>
              <c:f>'10'!$B$1:$BE$1</c:f>
              <c:strCache>
                <c:ptCount val="56"/>
                <c:pt idx="0">
                  <c:v>U 10 0.05</c:v>
                </c:pt>
                <c:pt idx="1">
                  <c:v>U 10 0.06</c:v>
                </c:pt>
                <c:pt idx="2">
                  <c:v>U 10 0.07</c:v>
                </c:pt>
                <c:pt idx="3">
                  <c:v>U 10 0.08</c:v>
                </c:pt>
                <c:pt idx="4">
                  <c:v>U 10 0.09</c:v>
                </c:pt>
                <c:pt idx="5">
                  <c:v>U 10 0.1</c:v>
                </c:pt>
                <c:pt idx="6">
                  <c:v>U 10 0.11</c:v>
                </c:pt>
                <c:pt idx="7">
                  <c:v>U 10 0.12</c:v>
                </c:pt>
                <c:pt idx="8">
                  <c:v>U 10 0.13</c:v>
                </c:pt>
                <c:pt idx="9">
                  <c:v>U 10 0.14</c:v>
                </c:pt>
                <c:pt idx="10">
                  <c:v>U 10 0.15</c:v>
                </c:pt>
                <c:pt idx="11">
                  <c:v>U 10 0.16</c:v>
                </c:pt>
                <c:pt idx="12">
                  <c:v>U 10 0.17</c:v>
                </c:pt>
                <c:pt idx="13">
                  <c:v>U 10 0.18</c:v>
                </c:pt>
                <c:pt idx="14">
                  <c:v>U 10 0.19</c:v>
                </c:pt>
                <c:pt idx="15">
                  <c:v>U 10 0.2</c:v>
                </c:pt>
                <c:pt idx="16">
                  <c:v>U 10 0.21</c:v>
                </c:pt>
                <c:pt idx="17">
                  <c:v>U 10 0.22</c:v>
                </c:pt>
                <c:pt idx="18">
                  <c:v>U 10 0.23</c:v>
                </c:pt>
                <c:pt idx="19">
                  <c:v>U 10 0.24</c:v>
                </c:pt>
                <c:pt idx="20">
                  <c:v>U 10 0.25</c:v>
                </c:pt>
                <c:pt idx="21">
                  <c:v>U 10 0.26</c:v>
                </c:pt>
                <c:pt idx="22">
                  <c:v>U 10 0.27</c:v>
                </c:pt>
                <c:pt idx="23">
                  <c:v>U 10 0.28</c:v>
                </c:pt>
                <c:pt idx="24">
                  <c:v>U 10 0.29</c:v>
                </c:pt>
                <c:pt idx="25">
                  <c:v>U 10 0.3</c:v>
                </c:pt>
                <c:pt idx="26">
                  <c:v>U 10 0.31</c:v>
                </c:pt>
                <c:pt idx="27">
                  <c:v>U 10 0.32</c:v>
                </c:pt>
                <c:pt idx="28">
                  <c:v>U 10 0.33</c:v>
                </c:pt>
                <c:pt idx="29">
                  <c:v>U 10 0.34</c:v>
                </c:pt>
                <c:pt idx="30">
                  <c:v>U 10 0.35</c:v>
                </c:pt>
                <c:pt idx="31">
                  <c:v>U 10 0.36</c:v>
                </c:pt>
                <c:pt idx="32">
                  <c:v>U 10 0.37</c:v>
                </c:pt>
                <c:pt idx="33">
                  <c:v>U 10 0.38</c:v>
                </c:pt>
                <c:pt idx="34">
                  <c:v>U 10 0.39</c:v>
                </c:pt>
                <c:pt idx="35">
                  <c:v>U 10 0.4</c:v>
                </c:pt>
                <c:pt idx="36">
                  <c:v>U 10 0.41</c:v>
                </c:pt>
                <c:pt idx="37">
                  <c:v>U 10 0.42</c:v>
                </c:pt>
                <c:pt idx="38">
                  <c:v>U 10 0.43</c:v>
                </c:pt>
                <c:pt idx="39">
                  <c:v>U 10 0.44</c:v>
                </c:pt>
                <c:pt idx="40">
                  <c:v>U 10 0.45</c:v>
                </c:pt>
                <c:pt idx="41">
                  <c:v>U 10 0.46</c:v>
                </c:pt>
                <c:pt idx="42">
                  <c:v>U 10 0.47</c:v>
                </c:pt>
                <c:pt idx="43">
                  <c:v>U 10 0.48</c:v>
                </c:pt>
                <c:pt idx="44">
                  <c:v>U 10 0.49</c:v>
                </c:pt>
                <c:pt idx="45">
                  <c:v>U 10 0.5</c:v>
                </c:pt>
                <c:pt idx="46">
                  <c:v>U 10 0.51</c:v>
                </c:pt>
                <c:pt idx="47">
                  <c:v>U 10 0.52</c:v>
                </c:pt>
                <c:pt idx="48">
                  <c:v>U 10 0.53</c:v>
                </c:pt>
                <c:pt idx="49">
                  <c:v>U 10 0.54</c:v>
                </c:pt>
                <c:pt idx="50">
                  <c:v>U 10 0.55</c:v>
                </c:pt>
                <c:pt idx="51">
                  <c:v>U 10 0.56</c:v>
                </c:pt>
                <c:pt idx="52">
                  <c:v>U 10 0.57</c:v>
                </c:pt>
                <c:pt idx="53">
                  <c:v>U 10 0.58</c:v>
                </c:pt>
                <c:pt idx="54">
                  <c:v>U 10 0.59</c:v>
                </c:pt>
                <c:pt idx="55">
                  <c:v>U 10 0.6</c:v>
                </c:pt>
              </c:strCache>
            </c:strRef>
          </c:cat>
          <c:val>
            <c:numRef>
              <c:f>'10'!$B$3:$BE$3</c:f>
              <c:numCache>
                <c:formatCode>General</c:formatCode>
                <c:ptCount val="56"/>
                <c:pt idx="0">
                  <c:v>147.6</c:v>
                </c:pt>
                <c:pt idx="1">
                  <c:v>140.42857142857142</c:v>
                </c:pt>
                <c:pt idx="2">
                  <c:v>146.25</c:v>
                </c:pt>
                <c:pt idx="3">
                  <c:v>145</c:v>
                </c:pt>
                <c:pt idx="4">
                  <c:v>145.69999999999999</c:v>
                </c:pt>
                <c:pt idx="5">
                  <c:v>128.86363636363663</c:v>
                </c:pt>
                <c:pt idx="6">
                  <c:v>140.6</c:v>
                </c:pt>
                <c:pt idx="7">
                  <c:v>139.8095238095238</c:v>
                </c:pt>
                <c:pt idx="8">
                  <c:v>139.8095238095238</c:v>
                </c:pt>
                <c:pt idx="9">
                  <c:v>141.90476190476156</c:v>
                </c:pt>
                <c:pt idx="10">
                  <c:v>141.75</c:v>
                </c:pt>
                <c:pt idx="11">
                  <c:v>154.63157894736838</c:v>
                </c:pt>
                <c:pt idx="12">
                  <c:v>124.16666666666667</c:v>
                </c:pt>
                <c:pt idx="13">
                  <c:v>139.1</c:v>
                </c:pt>
                <c:pt idx="14">
                  <c:v>128.36363636363663</c:v>
                </c:pt>
                <c:pt idx="15">
                  <c:v>141.75</c:v>
                </c:pt>
                <c:pt idx="16">
                  <c:v>121.43478260869566</c:v>
                </c:pt>
                <c:pt idx="17">
                  <c:v>141.75</c:v>
                </c:pt>
                <c:pt idx="18">
                  <c:v>147.35000000000022</c:v>
                </c:pt>
                <c:pt idx="19">
                  <c:v>140.4</c:v>
                </c:pt>
                <c:pt idx="20">
                  <c:v>141.75</c:v>
                </c:pt>
                <c:pt idx="21">
                  <c:v>139.8095238095238</c:v>
                </c:pt>
                <c:pt idx="22">
                  <c:v>156</c:v>
                </c:pt>
                <c:pt idx="23">
                  <c:v>147.78947368421052</c:v>
                </c:pt>
                <c:pt idx="24">
                  <c:v>133.45454545454538</c:v>
                </c:pt>
                <c:pt idx="25">
                  <c:v>141.75</c:v>
                </c:pt>
                <c:pt idx="26">
                  <c:v>149.52631578947367</c:v>
                </c:pt>
                <c:pt idx="27">
                  <c:v>157.5</c:v>
                </c:pt>
                <c:pt idx="28">
                  <c:v>166.76470588235262</c:v>
                </c:pt>
                <c:pt idx="29">
                  <c:v>135</c:v>
                </c:pt>
                <c:pt idx="30">
                  <c:v>149.21052631578971</c:v>
                </c:pt>
                <c:pt idx="31">
                  <c:v>147.57894736842135</c:v>
                </c:pt>
                <c:pt idx="32">
                  <c:v>157.5</c:v>
                </c:pt>
                <c:pt idx="33">
                  <c:v>149.21052631578971</c:v>
                </c:pt>
                <c:pt idx="34">
                  <c:v>149.21052631578971</c:v>
                </c:pt>
                <c:pt idx="35">
                  <c:v>149.21052631578971</c:v>
                </c:pt>
                <c:pt idx="36">
                  <c:v>149.21052631578971</c:v>
                </c:pt>
                <c:pt idx="37">
                  <c:v>149.21052631578971</c:v>
                </c:pt>
                <c:pt idx="38">
                  <c:v>149.21052631578971</c:v>
                </c:pt>
                <c:pt idx="39">
                  <c:v>149.21052631578971</c:v>
                </c:pt>
                <c:pt idx="40">
                  <c:v>149.21052631578971</c:v>
                </c:pt>
                <c:pt idx="41">
                  <c:v>149.21052631578971</c:v>
                </c:pt>
                <c:pt idx="42">
                  <c:v>149.21052631578971</c:v>
                </c:pt>
                <c:pt idx="43">
                  <c:v>149.21052631578971</c:v>
                </c:pt>
                <c:pt idx="44">
                  <c:v>149.21052631578971</c:v>
                </c:pt>
                <c:pt idx="45">
                  <c:v>149.21052631578971</c:v>
                </c:pt>
                <c:pt idx="46">
                  <c:v>149.21052631578971</c:v>
                </c:pt>
                <c:pt idx="47">
                  <c:v>149.21052631578971</c:v>
                </c:pt>
                <c:pt idx="48">
                  <c:v>149.21052631578971</c:v>
                </c:pt>
                <c:pt idx="49">
                  <c:v>149.21052631578971</c:v>
                </c:pt>
                <c:pt idx="50">
                  <c:v>141.75</c:v>
                </c:pt>
                <c:pt idx="51">
                  <c:v>149.21052631578971</c:v>
                </c:pt>
                <c:pt idx="52">
                  <c:v>141.75</c:v>
                </c:pt>
                <c:pt idx="53">
                  <c:v>149.21052631578971</c:v>
                </c:pt>
                <c:pt idx="54">
                  <c:v>149.21052631578971</c:v>
                </c:pt>
                <c:pt idx="55">
                  <c:v>149.21052631578971</c:v>
                </c:pt>
              </c:numCache>
            </c:numRef>
          </c:val>
        </c:ser>
        <c:marker val="1"/>
        <c:axId val="69840256"/>
        <c:axId val="69739648"/>
      </c:lineChart>
      <c:catAx>
        <c:axId val="6984025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39648"/>
        <c:crosses val="autoZero"/>
        <c:auto val="1"/>
        <c:lblAlgn val="ctr"/>
        <c:lblOffset val="100"/>
      </c:catAx>
      <c:valAx>
        <c:axId val="6973964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840256"/>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9733963098209928E-2"/>
          <c:y val="0.1287426561286491"/>
          <c:w val="0.95774660084760233"/>
          <c:h val="0.73203673077801634"/>
        </c:manualLayout>
      </c:layout>
      <c:lineChart>
        <c:grouping val="standard"/>
        <c:ser>
          <c:idx val="0"/>
          <c:order val="0"/>
          <c:spPr>
            <a:ln w="28575" cap="rnd">
              <a:solidFill>
                <a:schemeClr val="accent1"/>
              </a:solidFill>
              <a:round/>
            </a:ln>
            <a:effectLst/>
          </c:spPr>
          <c:marker>
            <c:symbol val="none"/>
          </c:marker>
          <c:cat>
            <c:strRef>
              <c:f>'20'!$B$1:$BE$1</c:f>
              <c:strCache>
                <c:ptCount val="56"/>
                <c:pt idx="0">
                  <c:v>U 20 0.05</c:v>
                </c:pt>
                <c:pt idx="1">
                  <c:v>U 20 0.06</c:v>
                </c:pt>
                <c:pt idx="2">
                  <c:v>U 20 0.07</c:v>
                </c:pt>
                <c:pt idx="3">
                  <c:v>U 20 0.08</c:v>
                </c:pt>
                <c:pt idx="4">
                  <c:v>U 20 0.09</c:v>
                </c:pt>
                <c:pt idx="5">
                  <c:v>U 20 0.1</c:v>
                </c:pt>
                <c:pt idx="6">
                  <c:v>U 20 0.11</c:v>
                </c:pt>
                <c:pt idx="7">
                  <c:v>U 20 0.12</c:v>
                </c:pt>
                <c:pt idx="8">
                  <c:v>U 20 0.13</c:v>
                </c:pt>
                <c:pt idx="9">
                  <c:v>U 20 0.14</c:v>
                </c:pt>
                <c:pt idx="10">
                  <c:v>U 20 0.15</c:v>
                </c:pt>
                <c:pt idx="11">
                  <c:v>U 20 0.16</c:v>
                </c:pt>
                <c:pt idx="12">
                  <c:v>U 20 0.17</c:v>
                </c:pt>
                <c:pt idx="13">
                  <c:v>U 20 0.18</c:v>
                </c:pt>
                <c:pt idx="14">
                  <c:v>U 20 0.19</c:v>
                </c:pt>
                <c:pt idx="15">
                  <c:v>U 20 0.2</c:v>
                </c:pt>
                <c:pt idx="16">
                  <c:v>U 20 0.21</c:v>
                </c:pt>
                <c:pt idx="17">
                  <c:v>U 20 0.22</c:v>
                </c:pt>
                <c:pt idx="18">
                  <c:v>U 20 0.23</c:v>
                </c:pt>
                <c:pt idx="19">
                  <c:v>U 20 0.24</c:v>
                </c:pt>
                <c:pt idx="20">
                  <c:v>U 20 0.25</c:v>
                </c:pt>
                <c:pt idx="21">
                  <c:v>U 20 0.26</c:v>
                </c:pt>
                <c:pt idx="22">
                  <c:v>U 20 0.27</c:v>
                </c:pt>
                <c:pt idx="23">
                  <c:v>U 20 0.28</c:v>
                </c:pt>
                <c:pt idx="24">
                  <c:v>U 20 0.29</c:v>
                </c:pt>
                <c:pt idx="25">
                  <c:v>U 20 0.3</c:v>
                </c:pt>
                <c:pt idx="26">
                  <c:v>U 20 0.31</c:v>
                </c:pt>
                <c:pt idx="27">
                  <c:v>U 20 0.32</c:v>
                </c:pt>
                <c:pt idx="28">
                  <c:v>U 20 0.33</c:v>
                </c:pt>
                <c:pt idx="29">
                  <c:v>U 20 0.34</c:v>
                </c:pt>
                <c:pt idx="30">
                  <c:v>U 20 0.35</c:v>
                </c:pt>
                <c:pt idx="31">
                  <c:v>U 20 0.36</c:v>
                </c:pt>
                <c:pt idx="32">
                  <c:v>U 20 0.37</c:v>
                </c:pt>
                <c:pt idx="33">
                  <c:v>U 20 0.38</c:v>
                </c:pt>
                <c:pt idx="34">
                  <c:v>U 20 0.39</c:v>
                </c:pt>
                <c:pt idx="35">
                  <c:v>U 20 0.4</c:v>
                </c:pt>
                <c:pt idx="36">
                  <c:v>U 20 0.41</c:v>
                </c:pt>
                <c:pt idx="37">
                  <c:v>U 20 0.42</c:v>
                </c:pt>
                <c:pt idx="38">
                  <c:v>U 20 0.43</c:v>
                </c:pt>
                <c:pt idx="39">
                  <c:v>U 20 0.44</c:v>
                </c:pt>
                <c:pt idx="40">
                  <c:v>U 20 0.45</c:v>
                </c:pt>
                <c:pt idx="41">
                  <c:v>U 20 0.46</c:v>
                </c:pt>
                <c:pt idx="42">
                  <c:v>U 20 0.47</c:v>
                </c:pt>
                <c:pt idx="43">
                  <c:v>U 20 0.48</c:v>
                </c:pt>
                <c:pt idx="44">
                  <c:v>U 20 0.49</c:v>
                </c:pt>
                <c:pt idx="45">
                  <c:v>U 20 0.5</c:v>
                </c:pt>
                <c:pt idx="46">
                  <c:v>U 20 0.51</c:v>
                </c:pt>
                <c:pt idx="47">
                  <c:v>U 20 0.52</c:v>
                </c:pt>
                <c:pt idx="48">
                  <c:v>U 20 0.53</c:v>
                </c:pt>
                <c:pt idx="49">
                  <c:v>U 20 0.54</c:v>
                </c:pt>
                <c:pt idx="50">
                  <c:v>U 20 0.55</c:v>
                </c:pt>
                <c:pt idx="51">
                  <c:v>U 20 0.56</c:v>
                </c:pt>
                <c:pt idx="52">
                  <c:v>U 20 0.57</c:v>
                </c:pt>
                <c:pt idx="53">
                  <c:v>U 20 0.58</c:v>
                </c:pt>
                <c:pt idx="54">
                  <c:v>U 20 0.59</c:v>
                </c:pt>
                <c:pt idx="55">
                  <c:v>U 20 0.6</c:v>
                </c:pt>
              </c:strCache>
            </c:strRef>
          </c:cat>
          <c:val>
            <c:numRef>
              <c:f>'20'!$B$3:$BE$3</c:f>
              <c:numCache>
                <c:formatCode>General</c:formatCode>
                <c:ptCount val="56"/>
                <c:pt idx="0">
                  <c:v>141.9</c:v>
                </c:pt>
                <c:pt idx="1">
                  <c:v>141.80000000000001</c:v>
                </c:pt>
                <c:pt idx="2">
                  <c:v>148.30000000000001</c:v>
                </c:pt>
                <c:pt idx="3">
                  <c:v>150.52631578947367</c:v>
                </c:pt>
                <c:pt idx="4">
                  <c:v>149.31578947368445</c:v>
                </c:pt>
                <c:pt idx="5">
                  <c:v>148.84210526315755</c:v>
                </c:pt>
                <c:pt idx="6">
                  <c:v>156.66666666666652</c:v>
                </c:pt>
                <c:pt idx="7">
                  <c:v>141.80000000000001</c:v>
                </c:pt>
                <c:pt idx="8">
                  <c:v>149.26315789473662</c:v>
                </c:pt>
                <c:pt idx="9">
                  <c:v>142.19999999999999</c:v>
                </c:pt>
                <c:pt idx="10">
                  <c:v>128.95652173913038</c:v>
                </c:pt>
                <c:pt idx="11">
                  <c:v>141.80000000000001</c:v>
                </c:pt>
                <c:pt idx="12">
                  <c:v>134.90909090909091</c:v>
                </c:pt>
                <c:pt idx="13">
                  <c:v>135.04761904761932</c:v>
                </c:pt>
                <c:pt idx="14">
                  <c:v>158.05555555555532</c:v>
                </c:pt>
                <c:pt idx="15">
                  <c:v>135.04761904761932</c:v>
                </c:pt>
                <c:pt idx="16">
                  <c:v>149.31578947368445</c:v>
                </c:pt>
                <c:pt idx="17">
                  <c:v>141.85000000000022</c:v>
                </c:pt>
                <c:pt idx="18">
                  <c:v>135.14285714285691</c:v>
                </c:pt>
                <c:pt idx="19">
                  <c:v>149.31578947368445</c:v>
                </c:pt>
                <c:pt idx="20">
                  <c:v>149.36842105263221</c:v>
                </c:pt>
                <c:pt idx="21">
                  <c:v>141.9</c:v>
                </c:pt>
                <c:pt idx="22">
                  <c:v>148.25</c:v>
                </c:pt>
                <c:pt idx="23">
                  <c:v>149.36842105263221</c:v>
                </c:pt>
                <c:pt idx="24">
                  <c:v>149.73684210526321</c:v>
                </c:pt>
                <c:pt idx="25">
                  <c:v>149.26315789473662</c:v>
                </c:pt>
                <c:pt idx="26">
                  <c:v>149.26315789473662</c:v>
                </c:pt>
                <c:pt idx="27">
                  <c:v>149.26315789473662</c:v>
                </c:pt>
                <c:pt idx="28">
                  <c:v>149.05000000000001</c:v>
                </c:pt>
                <c:pt idx="29">
                  <c:v>142.25</c:v>
                </c:pt>
                <c:pt idx="30">
                  <c:v>142.25</c:v>
                </c:pt>
                <c:pt idx="31">
                  <c:v>142.25</c:v>
                </c:pt>
                <c:pt idx="32">
                  <c:v>149.73684210526321</c:v>
                </c:pt>
                <c:pt idx="33">
                  <c:v>149.73684210526321</c:v>
                </c:pt>
                <c:pt idx="34">
                  <c:v>149.73684210526321</c:v>
                </c:pt>
                <c:pt idx="35">
                  <c:v>149.73684210526321</c:v>
                </c:pt>
                <c:pt idx="36">
                  <c:v>149.73684210526321</c:v>
                </c:pt>
                <c:pt idx="37">
                  <c:v>149.73684210526321</c:v>
                </c:pt>
                <c:pt idx="38">
                  <c:v>141.94999999999999</c:v>
                </c:pt>
                <c:pt idx="39">
                  <c:v>149.73684210526321</c:v>
                </c:pt>
                <c:pt idx="40">
                  <c:v>149.73684210526321</c:v>
                </c:pt>
                <c:pt idx="41">
                  <c:v>148.65</c:v>
                </c:pt>
                <c:pt idx="42">
                  <c:v>149.73684210526321</c:v>
                </c:pt>
                <c:pt idx="43">
                  <c:v>149.26315789473662</c:v>
                </c:pt>
                <c:pt idx="44">
                  <c:v>149.26315789473662</c:v>
                </c:pt>
                <c:pt idx="45">
                  <c:v>149.73684210526321</c:v>
                </c:pt>
                <c:pt idx="46">
                  <c:v>149.73684210526321</c:v>
                </c:pt>
                <c:pt idx="47">
                  <c:v>149.26315789473662</c:v>
                </c:pt>
                <c:pt idx="48">
                  <c:v>149.73684210526321</c:v>
                </c:pt>
                <c:pt idx="49">
                  <c:v>142.25</c:v>
                </c:pt>
                <c:pt idx="50">
                  <c:v>149.73684210526321</c:v>
                </c:pt>
                <c:pt idx="51">
                  <c:v>149.73684210526321</c:v>
                </c:pt>
                <c:pt idx="52">
                  <c:v>149.73684210526321</c:v>
                </c:pt>
                <c:pt idx="53">
                  <c:v>150</c:v>
                </c:pt>
                <c:pt idx="54">
                  <c:v>149.73684210526321</c:v>
                </c:pt>
                <c:pt idx="55">
                  <c:v>149.73684210526321</c:v>
                </c:pt>
              </c:numCache>
            </c:numRef>
          </c:val>
        </c:ser>
        <c:marker val="1"/>
        <c:axId val="69780608"/>
        <c:axId val="69782144"/>
      </c:lineChart>
      <c:catAx>
        <c:axId val="6978060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82144"/>
        <c:crosses val="autoZero"/>
        <c:auto val="1"/>
        <c:lblAlgn val="ctr"/>
        <c:lblOffset val="100"/>
      </c:catAx>
      <c:valAx>
        <c:axId val="6978214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80608"/>
        <c:crosses val="autoZero"/>
        <c:crossBetween val="between"/>
      </c:valAx>
      <c:spPr>
        <a:noFill/>
        <a:ln w="25400">
          <a:noFill/>
        </a:ln>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5ED07-2037-40B5-BCC7-2F6FC1B6EE00}" type="datetimeFigureOut">
              <a:rPr lang="en-US" smtClean="0"/>
              <a:pPr/>
              <a:t>10/24/2017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AA3F51-C837-44A2-A0E5-2EBDB1AA1CBE}" type="slidenum">
              <a:rPr lang="en-US" smtClean="0"/>
              <a:pPr/>
              <a:t>‹#›</a:t>
            </a:fld>
            <a:endParaRPr lang="en-US"/>
          </a:p>
        </p:txBody>
      </p:sp>
    </p:spTree>
    <p:extLst>
      <p:ext uri="{BB962C8B-B14F-4D97-AF65-F5344CB8AC3E}">
        <p14:creationId xmlns="" xmlns:p14="http://schemas.microsoft.com/office/powerpoint/2010/main" val="34461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5</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6</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7</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8</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9</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10</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11</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12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13</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21</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23</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24</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25</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26</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27</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28</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29</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30</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31</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33</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34</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35</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36</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37</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38</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39</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40</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41</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43</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44</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45</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46</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47</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48</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49</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A3F51-C837-44A2-A0E5-2EBDB1AA1CBE}" type="slidenum">
              <a:rPr lang="en-US" smtClean="0"/>
              <a:pPr/>
              <a:t>50</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51</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52</a:t>
            </a:fld>
            <a:endParaRPr lang="en-US"/>
          </a:p>
        </p:txBody>
      </p:sp>
    </p:spTree>
    <p:extLst>
      <p:ext uri="{BB962C8B-B14F-4D97-AF65-F5344CB8AC3E}">
        <p14:creationId xmlns="" xmlns:p14="http://schemas.microsoft.com/office/powerpoint/2010/main" val="29945277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A3F51-C837-44A2-A0E5-2EBDB1AA1CBE}" type="slidenum">
              <a:rPr lang="en-US" smtClean="0"/>
              <a:pPr/>
              <a:t>53</a:t>
            </a:fld>
            <a:endParaRPr lang="en-US"/>
          </a:p>
        </p:txBody>
      </p:sp>
    </p:spTree>
    <p:extLst>
      <p:ext uri="{BB962C8B-B14F-4D97-AF65-F5344CB8AC3E}">
        <p14:creationId xmlns="" xmlns:p14="http://schemas.microsoft.com/office/powerpoint/2010/main" val="2994527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A7C9B6-EA80-4904-B3D4-028B4EB76586}" type="datetime1">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1726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7ADF7-F243-431C-B920-FAB0D3CBEAD8}" type="datetime1">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 xmlns:p14="http://schemas.microsoft.com/office/powerpoint/2010/main" val="3939937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A31D27-1454-4554-A425-0CE43C7132BB}" type="datetime1">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86235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69D3E2-F029-42C9-AFB0-C6BEAB874239}" type="datetime1">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 xmlns:p14="http://schemas.microsoft.com/office/powerpoint/2010/main" val="301392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EB263D-EB6C-4ED7-AECD-C4B811C7072D}" type="datetime1">
              <a:rPr lang="en-US" smtClean="0"/>
              <a:pPr/>
              <a:t>10/24/2017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4927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D513EF-505F-4ACF-85B0-7BC149A017CE}" type="datetime1">
              <a:rPr lang="en-US" smtClean="0"/>
              <a:pPr/>
              <a:t>10/24/2017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53133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E64E3-1D9C-41D5-AA99-79BAFEBEB0AC}" type="datetime1">
              <a:rPr lang="en-US" smtClean="0"/>
              <a:pPr/>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847836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771F03-E07A-4393-ACC1-3D69E0FB050D}" type="datetime1">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131509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1020B-4D8C-4B46-91DC-3502BAC74BC2}" type="datetime1">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5649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1B2838-0D12-47E0-8F0F-E955BD6049DF}" type="datetime1">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045618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BF40A5-36E0-42FE-813C-4519ECC7A1CC}" type="datetime1">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45623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4E8FF-D83B-4B70-A38F-90E700E83542}" type="datetime1">
              <a:rPr lang="en-US" smtClean="0"/>
              <a:pPr/>
              <a:t>10/24/2017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040586337"/>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91682"/>
            <a:ext cx="12192000" cy="3081956"/>
          </a:xfrm>
        </p:spPr>
        <p:txBody>
          <a:bodyPr>
            <a:noAutofit/>
          </a:bodyPr>
          <a:lstStyle/>
          <a:p>
            <a:r>
              <a:rPr lang="en-US" sz="4000" dirty="0" err="1" smtClean="0"/>
              <a:t>Izhikevich</a:t>
            </a:r>
            <a:r>
              <a:rPr lang="en-US" sz="4000" dirty="0" smtClean="0"/>
              <a:t> Neural Networking Model; </a:t>
            </a:r>
            <a:br>
              <a:rPr lang="en-US" sz="4000" dirty="0" smtClean="0"/>
            </a:br>
            <a:r>
              <a:rPr lang="en-US" sz="4000" dirty="0" smtClean="0"/>
              <a:t>Master neurons &amp; slave </a:t>
            </a:r>
            <a:br>
              <a:rPr lang="en-US" sz="4000" dirty="0" smtClean="0"/>
            </a:br>
            <a:r>
              <a:rPr lang="en-US" sz="4000" dirty="0" smtClean="0"/>
              <a:t>neurons and applications in modeling Alzheimer’s Disease; </a:t>
            </a:r>
            <a:br>
              <a:rPr lang="en-US" sz="4000" dirty="0" smtClean="0"/>
            </a:br>
            <a:r>
              <a:rPr lang="en-US" sz="4000" dirty="0" smtClean="0"/>
              <a:t>Delay in the signal and eventually periodic solutions</a:t>
            </a:r>
            <a:endParaRPr lang="en-US" sz="4000" dirty="0"/>
          </a:p>
        </p:txBody>
      </p:sp>
      <p:sp>
        <p:nvSpPr>
          <p:cNvPr id="3" name="Subtitle 2"/>
          <p:cNvSpPr>
            <a:spLocks noGrp="1"/>
          </p:cNvSpPr>
          <p:nvPr>
            <p:ph type="subTitle" idx="1"/>
          </p:nvPr>
        </p:nvSpPr>
        <p:spPr>
          <a:xfrm>
            <a:off x="0" y="4265713"/>
            <a:ext cx="12192000" cy="1845838"/>
          </a:xfrm>
        </p:spPr>
        <p:txBody>
          <a:bodyPr>
            <a:noAutofit/>
          </a:bodyPr>
          <a:lstStyle/>
          <a:p>
            <a:r>
              <a:rPr lang="en-US" sz="1800" u="sng" dirty="0" err="1" smtClean="0"/>
              <a:t>Maksims</a:t>
            </a:r>
            <a:r>
              <a:rPr lang="en-US" sz="1800" u="sng" dirty="0" smtClean="0"/>
              <a:t> </a:t>
            </a:r>
            <a:r>
              <a:rPr lang="en-US" sz="1800" u="sng" dirty="0" smtClean="0"/>
              <a:t>Zigunovs</a:t>
            </a:r>
            <a:r>
              <a:rPr lang="en-US" sz="1800" baseline="30000" dirty="0" smtClean="0"/>
              <a:t>1,</a:t>
            </a:r>
            <a:r>
              <a:rPr lang="lv-LV" sz="1800" baseline="30000" dirty="0" smtClean="0"/>
              <a:t>3</a:t>
            </a:r>
            <a:r>
              <a:rPr lang="en-US" sz="1800" dirty="0" smtClean="0"/>
              <a:t>, </a:t>
            </a:r>
            <a:r>
              <a:rPr lang="en-US" sz="1800" dirty="0" smtClean="0"/>
              <a:t>Michael </a:t>
            </a:r>
            <a:r>
              <a:rPr lang="en-US" sz="1800" dirty="0" smtClean="0"/>
              <a:t>Radin</a:t>
            </a:r>
            <a:r>
              <a:rPr lang="en-US" sz="1800" baseline="30000" dirty="0" smtClean="0"/>
              <a:t>2</a:t>
            </a:r>
            <a:endParaRPr lang="en-US" sz="1800" baseline="30000" dirty="0" smtClean="0"/>
          </a:p>
          <a:p>
            <a:r>
              <a:rPr lang="en-US" sz="1600" dirty="0" smtClean="0"/>
              <a:t>1 - Riga Technical University, Institute of Applied Mathematics, Faculty of Computer Science and Information Technology, Riga, Latvia </a:t>
            </a:r>
          </a:p>
          <a:p>
            <a:r>
              <a:rPr lang="en-US" sz="1600" dirty="0" smtClean="0"/>
              <a:t>2 - Rochester Institute of Technology, School of Mathematical Sciences, Rochester, New York, USA </a:t>
            </a:r>
          </a:p>
          <a:p>
            <a:r>
              <a:rPr lang="lv-LV" sz="1600" dirty="0" smtClean="0"/>
              <a:t>3</a:t>
            </a:r>
            <a:r>
              <a:rPr lang="en-US" sz="1600" dirty="0" smtClean="0"/>
              <a:t> </a:t>
            </a:r>
            <a:r>
              <a:rPr lang="en-US" sz="1600" dirty="0" smtClean="0"/>
              <a:t>- Liepaja University, Institute of Science and Innovative Technologies, Faculty of Science and Engineering, Liepaja, Latvia</a:t>
            </a:r>
            <a:endParaRPr lang="en-US" sz="1600" dirty="0"/>
          </a:p>
        </p:txBody>
      </p:sp>
    </p:spTree>
    <p:extLst>
      <p:ext uri="{BB962C8B-B14F-4D97-AF65-F5344CB8AC3E}">
        <p14:creationId xmlns="" xmlns:p14="http://schemas.microsoft.com/office/powerpoint/2010/main" val="36146996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514350" indent="-514350">
              <a:buFont typeface="+mj-lt"/>
              <a:buAutoNum type="arabicPeriod"/>
            </a:pPr>
            <a:endParaRPr lang="en-US" sz="3200" dirty="0" smtClean="0"/>
          </a:p>
          <a:p>
            <a:pPr marL="514350" indent="-514350">
              <a:buFont typeface="+mj-lt"/>
              <a:buAutoNum type="arabicPeriod"/>
            </a:pPr>
            <a:endParaRPr lang="en-US" sz="3200" dirty="0" smtClean="0"/>
          </a:p>
          <a:p>
            <a:pPr marL="514350" indent="-514350">
              <a:buFont typeface="+mj-lt"/>
              <a:buAutoNum type="arabicPeriod"/>
            </a:pPr>
            <a:r>
              <a:rPr lang="en-US" sz="3200" dirty="0" smtClean="0"/>
              <a:t>Neuron general overview.</a:t>
            </a:r>
          </a:p>
          <a:p>
            <a:pPr marL="514350" indent="-514350">
              <a:buFont typeface="+mj-lt"/>
              <a:buAutoNum type="arabicPeriod"/>
            </a:pPr>
            <a:r>
              <a:rPr lang="en-US" sz="3200" dirty="0" smtClean="0"/>
              <a:t>Ways to simulate the neuron work.</a:t>
            </a:r>
          </a:p>
          <a:p>
            <a:pPr marL="514350" indent="-514350">
              <a:buFont typeface="+mj-lt"/>
              <a:buAutoNum type="arabicPeriod"/>
            </a:pPr>
            <a:r>
              <a:rPr lang="en-US" sz="3200" dirty="0" smtClean="0"/>
              <a:t>The </a:t>
            </a:r>
            <a:r>
              <a:rPr lang="en-US" sz="3200" dirty="0" err="1" smtClean="0"/>
              <a:t>Izhikevich</a:t>
            </a:r>
            <a:r>
              <a:rPr lang="en-US" sz="3200" dirty="0" smtClean="0"/>
              <a:t> Model.</a:t>
            </a:r>
          </a:p>
          <a:p>
            <a:pPr marL="514350" indent="-514350">
              <a:buFont typeface="+mj-lt"/>
              <a:buAutoNum type="arabicPeriod"/>
            </a:pPr>
            <a:r>
              <a:rPr lang="en-US" sz="3200" dirty="0" smtClean="0"/>
              <a:t>Numerical experiments.</a:t>
            </a:r>
          </a:p>
          <a:p>
            <a:pPr marL="514350" indent="-514350">
              <a:buFont typeface="+mj-lt"/>
              <a:buAutoNum type="arabicPeriod"/>
            </a:pPr>
            <a:r>
              <a:rPr lang="en-US" sz="3200" dirty="0" smtClean="0"/>
              <a:t>Conclusions.</a:t>
            </a:r>
            <a:endParaRPr lang="en-US" sz="3200" dirty="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Neuron general overview</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There are 10</a:t>
            </a:r>
            <a:r>
              <a:rPr lang="en-US" sz="2400" baseline="30000" dirty="0" smtClean="0"/>
              <a:t>11</a:t>
            </a:r>
            <a:r>
              <a:rPr lang="en-US" sz="2400" dirty="0" smtClean="0"/>
              <a:t> neurons in the human brain. Neurons are unique in the sense that only they can transmit electrical signals over long distances. </a:t>
            </a:r>
          </a:p>
          <a:p>
            <a:pPr marL="0" indent="457200">
              <a:buNone/>
            </a:pPr>
            <a:r>
              <a:rPr lang="en-US" sz="2400" dirty="0" smtClean="0"/>
              <a:t>From the neuronal level we can go down to cell biophysics and to the molecular biology of gene regulation. In addition, from the neuronal level we can go up to neuronal circuits, to cortical structures, to the entire brain, and finally to the behavior of the organism.</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2" descr="G:\Alex\CTB\Biotecnologia\Curso2014\neuron.png"/>
          <p:cNvPicPr>
            <a:picLocks noChangeAspect="1" noChangeArrowheads="1"/>
          </p:cNvPicPr>
          <p:nvPr/>
        </p:nvPicPr>
        <p:blipFill>
          <a:blip r:embed="rId3" cstate="print"/>
          <a:srcRect/>
          <a:stretch>
            <a:fillRect/>
          </a:stretch>
        </p:blipFill>
        <p:spPr bwMode="auto">
          <a:xfrm>
            <a:off x="5980922" y="3942183"/>
            <a:ext cx="5508104" cy="2231249"/>
          </a:xfrm>
          <a:prstGeom prst="rect">
            <a:avLst/>
          </a:prstGeom>
          <a:noFill/>
        </p:spPr>
      </p:pic>
      <p:pic>
        <p:nvPicPr>
          <p:cNvPr id="8" name="Picture 2" descr="http://beyondthedish.files.wordpress.com/2013/11/glial-cells.gif"/>
          <p:cNvPicPr>
            <a:picLocks noChangeAspect="1" noChangeArrowheads="1"/>
          </p:cNvPicPr>
          <p:nvPr/>
        </p:nvPicPr>
        <p:blipFill>
          <a:blip r:embed="rId4" cstate="print"/>
          <a:srcRect/>
          <a:stretch>
            <a:fillRect/>
          </a:stretch>
        </p:blipFill>
        <p:spPr bwMode="auto">
          <a:xfrm>
            <a:off x="1166328" y="3731013"/>
            <a:ext cx="4721290" cy="3126987"/>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Neuron general overview</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a:p>
            <a:pPr marL="0" indent="457200">
              <a:buNone/>
            </a:pPr>
            <a:r>
              <a:rPr lang="en-US" sz="2400" dirty="0" smtClean="0"/>
              <a:t>A typical neuron receives inputs from more than 10,000 other neurons through the contacts on its </a:t>
            </a:r>
            <a:r>
              <a:rPr lang="en-US" sz="2400" dirty="0" err="1" smtClean="0"/>
              <a:t>dendritic</a:t>
            </a:r>
            <a:r>
              <a:rPr lang="en-US" sz="2400" dirty="0" smtClean="0"/>
              <a:t> tree called synapses. The inputs produce electrical </a:t>
            </a:r>
            <a:r>
              <a:rPr lang="en-US" sz="2400" dirty="0" err="1" smtClean="0"/>
              <a:t>transmembrane</a:t>
            </a:r>
            <a:r>
              <a:rPr lang="en-US" sz="2400" dirty="0" smtClean="0"/>
              <a:t> currents that change the membrane potential of the neuron. Synaptic currents produce changes, called postsynaptic potentials (PSPs).</a:t>
            </a:r>
          </a:p>
          <a:p>
            <a:pPr marL="0" indent="457200">
              <a:buNone/>
            </a:pPr>
            <a:r>
              <a:rPr lang="en-US" sz="2400" dirty="0" smtClean="0"/>
              <a:t>Small currents produce small PSPs; larger currents produce significant PSPs that can be amplified by the voltage-sensitive channels embedded in the neuronal membrane and lead to the generation of an action potential or spike, an abrupt and transient change of membrane voltage that propagates to other neurons via a long protrusion called an axon.</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Neuron Model</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5</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1" descr="G:\Alex\CTB\Biotecnologia\Curso2014\neuron03 _axon.jpg"/>
          <p:cNvPicPr>
            <a:picLocks noChangeAspect="1" noChangeArrowheads="1"/>
          </p:cNvPicPr>
          <p:nvPr/>
        </p:nvPicPr>
        <p:blipFill>
          <a:blip r:embed="rId3" cstate="print"/>
          <a:srcRect/>
          <a:stretch>
            <a:fillRect/>
          </a:stretch>
        </p:blipFill>
        <p:spPr bwMode="auto">
          <a:xfrm>
            <a:off x="495468" y="2135019"/>
            <a:ext cx="5815880" cy="3338315"/>
          </a:xfrm>
          <a:prstGeom prst="rect">
            <a:avLst/>
          </a:prstGeom>
          <a:noFill/>
        </p:spPr>
      </p:pic>
      <p:pic>
        <p:nvPicPr>
          <p:cNvPr id="7" name="Picture 5" descr="G:\Alex\CTB\Biotecnologia\Curso2014\NM_NeuronModel.gif"/>
          <p:cNvPicPr>
            <a:picLocks noChangeAspect="1" noChangeArrowheads="1"/>
          </p:cNvPicPr>
          <p:nvPr/>
        </p:nvPicPr>
        <p:blipFill>
          <a:blip r:embed="rId4" cstate="print"/>
          <a:srcRect/>
          <a:stretch>
            <a:fillRect/>
          </a:stretch>
        </p:blipFill>
        <p:spPr bwMode="auto">
          <a:xfrm>
            <a:off x="6713171" y="2654964"/>
            <a:ext cx="4522744" cy="2420888"/>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Neuron general overview</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transition between resting and spiking modes could be triggered by intrinsic slow </a:t>
            </a:r>
            <a:r>
              <a:rPr lang="en-US" sz="2400" dirty="0" err="1" smtClean="0"/>
              <a:t>conductances</a:t>
            </a:r>
            <a:r>
              <a:rPr lang="en-US" sz="2400" dirty="0" smtClean="0"/>
              <a:t>, resulting in the bursting behavior. </a:t>
            </a:r>
          </a:p>
          <a:p>
            <a:pPr marL="0" indent="457200">
              <a:buNone/>
            </a:pPr>
            <a:r>
              <a:rPr lang="en-US" sz="2400" dirty="0" smtClean="0"/>
              <a:t>There could be millions of different electrophysiological mechanisms of excitability and spiking.</a:t>
            </a:r>
          </a:p>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6</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descr="resting_spiking.jpg"/>
          <p:cNvPicPr>
            <a:picLocks noChangeAspect="1"/>
          </p:cNvPicPr>
          <p:nvPr/>
        </p:nvPicPr>
        <p:blipFill>
          <a:blip r:embed="rId3" cstate="print"/>
          <a:stretch>
            <a:fillRect/>
          </a:stretch>
        </p:blipFill>
        <p:spPr>
          <a:xfrm>
            <a:off x="0" y="3318789"/>
            <a:ext cx="5901320" cy="1893912"/>
          </a:xfrm>
          <a:prstGeom prst="rect">
            <a:avLst/>
          </a:prstGeom>
        </p:spPr>
      </p:pic>
      <p:pic>
        <p:nvPicPr>
          <p:cNvPr id="7" name="Picture 6" descr="varying_current.jpg"/>
          <p:cNvPicPr>
            <a:picLocks noChangeAspect="1"/>
          </p:cNvPicPr>
          <p:nvPr/>
        </p:nvPicPr>
        <p:blipFill>
          <a:blip r:embed="rId4" cstate="print"/>
          <a:stretch>
            <a:fillRect/>
          </a:stretch>
        </p:blipFill>
        <p:spPr>
          <a:xfrm>
            <a:off x="5604130" y="2670109"/>
            <a:ext cx="6587870" cy="2600672"/>
          </a:xfrm>
          <a:prstGeom prst="rect">
            <a:avLst/>
          </a:prstGeom>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simulate the neuron work</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There are a lot of ways to simulate the neuron work developed to make adaptive and adaptive response systems.</a:t>
            </a:r>
          </a:p>
          <a:p>
            <a:pPr marL="0" indent="457200"/>
            <a:r>
              <a:rPr lang="en-US" sz="2400" dirty="0" smtClean="0"/>
              <a:t>Hodgkin-Huxley Model was produced by Hodgkin and Huxley in 1952. The model explains the ionic mechanisms underlying the initiation and propagation of action potentials in the </a:t>
            </a:r>
            <a:r>
              <a:rPr lang="en-US" sz="2400" u="sng" dirty="0" smtClean="0"/>
              <a:t>squid</a:t>
            </a:r>
            <a:r>
              <a:rPr lang="en-US" sz="2400" dirty="0" smtClean="0"/>
              <a:t> giant axon.</a:t>
            </a:r>
          </a:p>
          <a:p>
            <a:pPr marL="0" indent="457200"/>
            <a:r>
              <a:rPr lang="en-US" sz="2400" dirty="0" err="1" smtClean="0"/>
              <a:t>Izhikevich</a:t>
            </a:r>
            <a:r>
              <a:rPr lang="en-US" sz="2400" dirty="0" smtClean="0"/>
              <a:t> Model is transformed continuous-time Euler’s </a:t>
            </a:r>
            <a:r>
              <a:rPr lang="en-US" sz="2400" dirty="0" err="1" smtClean="0"/>
              <a:t>Discretization</a:t>
            </a:r>
            <a:r>
              <a:rPr lang="en-US" sz="2400" dirty="0" smtClean="0"/>
              <a:t>.</a:t>
            </a:r>
          </a:p>
          <a:p>
            <a:pPr marL="0" indent="457200"/>
            <a:r>
              <a:rPr lang="en-US" sz="2400" dirty="0" smtClean="0"/>
              <a:t>3 </a:t>
            </a:r>
            <a:r>
              <a:rPr lang="en-US" sz="2400" dirty="0" err="1" smtClean="0"/>
              <a:t>Rulkov</a:t>
            </a:r>
            <a:r>
              <a:rPr lang="en-US" sz="2400" dirty="0" smtClean="0"/>
              <a:t> Models can be used in different chaos prediction.</a:t>
            </a:r>
          </a:p>
          <a:p>
            <a:pPr marL="0" indent="457200"/>
            <a:r>
              <a:rPr lang="en-US" sz="2400" dirty="0" err="1" smtClean="0"/>
              <a:t>Courbage–Nekorkin–Vdovin</a:t>
            </a:r>
            <a:r>
              <a:rPr lang="en-US" sz="2400" dirty="0" smtClean="0"/>
              <a:t> (CNV) Model is quite similar to chaotic </a:t>
            </a:r>
            <a:r>
              <a:rPr lang="en-US" sz="2400" dirty="0" err="1" smtClean="0"/>
              <a:t>Rulkov</a:t>
            </a:r>
            <a:r>
              <a:rPr lang="en-US" sz="2400" dirty="0" smtClean="0"/>
              <a:t> Model.</a:t>
            </a:r>
          </a:p>
          <a:p>
            <a:pPr marL="0" indent="457200"/>
            <a:r>
              <a:rPr lang="en-US" sz="2400" dirty="0" smtClean="0"/>
              <a:t>etc.</a:t>
            </a:r>
          </a:p>
          <a:p>
            <a:pPr marL="0" indent="457200">
              <a:buNone/>
            </a:pPr>
            <a:r>
              <a:rPr lang="en-US" sz="2400" dirty="0" smtClean="0"/>
              <a:t>The </a:t>
            </a:r>
            <a:r>
              <a:rPr lang="en-US" sz="2400" dirty="0" err="1" smtClean="0"/>
              <a:t>Izhikevich</a:t>
            </a:r>
            <a:r>
              <a:rPr lang="en-US" sz="2400" dirty="0" smtClean="0"/>
              <a:t> Model was chosen to be used for numerical experiment.</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7</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Alzheimer’s Disease</a:t>
            </a:r>
            <a:r>
              <a:rPr lang="ru-RU" dirty="0" smtClean="0"/>
              <a:t> </a:t>
            </a:r>
            <a:r>
              <a:rPr lang="en-US" dirty="0" smtClean="0"/>
              <a:t>Modeling</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Alzheimer’s disease</a:t>
            </a:r>
            <a:r>
              <a:rPr lang="ru-RU" sz="2400" dirty="0" smtClean="0"/>
              <a:t> </a:t>
            </a:r>
            <a:r>
              <a:rPr lang="en-US" sz="2400" dirty="0" smtClean="0"/>
              <a:t>problem for the brain is a fast and tending neuron isolation from the brain neural network. It means that during the Alzheimer’s disease</a:t>
            </a:r>
            <a:r>
              <a:rPr lang="ru-RU" sz="2400" dirty="0" smtClean="0"/>
              <a:t> </a:t>
            </a:r>
            <a:r>
              <a:rPr lang="en-US" sz="2400" dirty="0" smtClean="0"/>
              <a:t>the brain “loose” cells of memory and analytical skills developed in whole live time. Eventually, some part of neural network can loose connections to whole neuron clusters even if they produce signals between themselves.</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8</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3"/>
          <p:cNvPicPr>
            <a:picLocks noChangeAspect="1" noChangeArrowheads="1"/>
          </p:cNvPicPr>
          <p:nvPr/>
        </p:nvPicPr>
        <p:blipFill>
          <a:blip r:embed="rId3"/>
          <a:srcRect/>
          <a:stretch>
            <a:fillRect/>
          </a:stretch>
        </p:blipFill>
        <p:spPr bwMode="auto">
          <a:xfrm>
            <a:off x="776097" y="3140807"/>
            <a:ext cx="3142764" cy="3017412"/>
          </a:xfrm>
          <a:prstGeom prst="rect">
            <a:avLst/>
          </a:prstGeom>
          <a:noFill/>
          <a:ln w="9525">
            <a:noFill/>
            <a:miter lim="800000"/>
            <a:headEnd/>
            <a:tailEnd/>
          </a:ln>
          <a:effectLst/>
        </p:spPr>
      </p:pic>
      <p:pic>
        <p:nvPicPr>
          <p:cNvPr id="7" name="Picture 3"/>
          <p:cNvPicPr>
            <a:picLocks noChangeAspect="1" noChangeArrowheads="1"/>
          </p:cNvPicPr>
          <p:nvPr/>
        </p:nvPicPr>
        <p:blipFill>
          <a:blip r:embed="rId3"/>
          <a:srcRect/>
          <a:stretch>
            <a:fillRect/>
          </a:stretch>
        </p:blipFill>
        <p:spPr bwMode="auto">
          <a:xfrm>
            <a:off x="4312460" y="3168799"/>
            <a:ext cx="3142764" cy="3017412"/>
          </a:xfrm>
          <a:prstGeom prst="rect">
            <a:avLst/>
          </a:prstGeom>
          <a:noFill/>
          <a:ln w="9525">
            <a:noFill/>
            <a:miter lim="800000"/>
            <a:headEnd/>
            <a:tailEnd/>
          </a:ln>
          <a:effectLst/>
        </p:spPr>
      </p:pic>
      <p:cxnSp>
        <p:nvCxnSpPr>
          <p:cNvPr id="9" name="Straight Connector 8"/>
          <p:cNvCxnSpPr/>
          <p:nvPr/>
        </p:nvCxnSpPr>
        <p:spPr>
          <a:xfrm rot="16200000" flipH="1">
            <a:off x="6797352" y="3923538"/>
            <a:ext cx="326574" cy="27991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flipV="1">
            <a:off x="6811350" y="3909545"/>
            <a:ext cx="307910" cy="29857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8" name="Picture 3"/>
          <p:cNvPicPr>
            <a:picLocks noChangeAspect="1" noChangeArrowheads="1"/>
          </p:cNvPicPr>
          <p:nvPr/>
        </p:nvPicPr>
        <p:blipFill>
          <a:blip r:embed="rId3"/>
          <a:srcRect/>
          <a:stretch>
            <a:fillRect/>
          </a:stretch>
        </p:blipFill>
        <p:spPr bwMode="auto">
          <a:xfrm>
            <a:off x="7702579" y="3162579"/>
            <a:ext cx="3142764" cy="3017412"/>
          </a:xfrm>
          <a:prstGeom prst="rect">
            <a:avLst/>
          </a:prstGeom>
          <a:noFill/>
          <a:ln w="9525">
            <a:noFill/>
            <a:miter lim="800000"/>
            <a:headEnd/>
            <a:tailEnd/>
          </a:ln>
          <a:effectLst/>
        </p:spPr>
      </p:pic>
      <p:cxnSp>
        <p:nvCxnSpPr>
          <p:cNvPr id="16" name="Straight Connector 15"/>
          <p:cNvCxnSpPr/>
          <p:nvPr/>
        </p:nvCxnSpPr>
        <p:spPr>
          <a:xfrm rot="16200000" flipH="1">
            <a:off x="9077129" y="5736787"/>
            <a:ext cx="326574" cy="27991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flipV="1">
            <a:off x="9091127" y="5722794"/>
            <a:ext cx="307910" cy="29857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0187471" y="3917318"/>
            <a:ext cx="326574" cy="27991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flipV="1">
            <a:off x="10201469" y="3903325"/>
            <a:ext cx="307910" cy="29857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Izhikevich</a:t>
            </a:r>
            <a:r>
              <a:rPr lang="en-US" dirty="0" smtClean="0"/>
              <a:t> Model</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a:t>
            </a:r>
            <a:r>
              <a:rPr lang="en-US" sz="2400" dirty="0" err="1" smtClean="0"/>
              <a:t>Izhikevich</a:t>
            </a:r>
            <a:r>
              <a:rPr lang="en-US" sz="2400" dirty="0" smtClean="0"/>
              <a:t> Model is originally continuous-time, but Euler </a:t>
            </a:r>
            <a:r>
              <a:rPr lang="en-US" sz="2400" dirty="0" err="1" smtClean="0"/>
              <a:t>discretization</a:t>
            </a:r>
            <a:r>
              <a:rPr lang="en-US" sz="2400" dirty="0" smtClean="0"/>
              <a:t> with a time step of 1 ms transforms it into the map.</a:t>
            </a:r>
          </a:p>
          <a:p>
            <a:pPr marL="0" indent="457200">
              <a:buNone/>
            </a:pPr>
            <a:r>
              <a:rPr lang="en-US" sz="2400" dirty="0" smtClean="0"/>
              <a:t>There are several parameters needed for making </a:t>
            </a:r>
            <a:r>
              <a:rPr lang="en-US" sz="2400" dirty="0" err="1" smtClean="0"/>
              <a:t>Izhikevich</a:t>
            </a:r>
            <a:r>
              <a:rPr lang="en-US" sz="2400" dirty="0" smtClean="0"/>
              <a:t> neural map-based neural model calculations for calculating the membrane voltage difference between inside and outside) sides and additional variable. </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9</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2" descr="https://habrastorage.org/getpro/habr/post_images/96e/413/3f9/96e4133f97bd54aece0a0d115911f202.png"/>
          <p:cNvPicPr>
            <a:picLocks noChangeAspect="1" noChangeArrowheads="1"/>
          </p:cNvPicPr>
          <p:nvPr/>
        </p:nvPicPr>
        <p:blipFill>
          <a:blip r:embed="rId3"/>
          <a:srcRect/>
          <a:stretch>
            <a:fillRect/>
          </a:stretch>
        </p:blipFill>
        <p:spPr bwMode="auto">
          <a:xfrm>
            <a:off x="4443982" y="3163699"/>
            <a:ext cx="3286148" cy="3694301"/>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Izhikevich</a:t>
            </a:r>
            <a:r>
              <a:rPr lang="en-US" dirty="0" smtClean="0"/>
              <a:t> Model</a:t>
            </a:r>
            <a:endParaRPr lang="en-US" dirty="0"/>
          </a:p>
        </p:txBody>
      </p:sp>
      <p:sp>
        <p:nvSpPr>
          <p:cNvPr id="3" name="Content Placeholder 2"/>
          <p:cNvSpPr>
            <a:spLocks noGrp="1"/>
          </p:cNvSpPr>
          <p:nvPr>
            <p:ph idx="1"/>
          </p:nvPr>
        </p:nvSpPr>
        <p:spPr>
          <a:xfrm>
            <a:off x="838200" y="1260864"/>
            <a:ext cx="11198290" cy="5095487"/>
          </a:xfrm>
        </p:spPr>
        <p:txBody>
          <a:bodyPr>
            <a:normAutofit/>
          </a:bodyPr>
          <a:lstStyle/>
          <a:p>
            <a:r>
              <a:rPr lang="en-US" sz="2400" dirty="0" smtClean="0">
                <a:latin typeface="Arial" pitchFamily="34" charset="0"/>
                <a:cs typeface="Arial" pitchFamily="34" charset="0"/>
              </a:rPr>
              <a:t>Calculable equation in </a:t>
            </a:r>
            <a:r>
              <a:rPr lang="en-US" sz="2400" dirty="0" err="1" smtClean="0">
                <a:latin typeface="Arial" pitchFamily="34" charset="0"/>
                <a:cs typeface="Arial" pitchFamily="34" charset="0"/>
              </a:rPr>
              <a:t>Izhikevich</a:t>
            </a:r>
            <a:r>
              <a:rPr lang="en-US" sz="2400" dirty="0" smtClean="0">
                <a:latin typeface="Arial" pitchFamily="34" charset="0"/>
                <a:cs typeface="Arial" pitchFamily="34" charset="0"/>
              </a:rPr>
              <a:t> Model:</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None/>
            </a:pPr>
            <a:endParaRPr lang="en-US" sz="2400" dirty="0" smtClean="0">
              <a:latin typeface="Arial" pitchFamily="34" charset="0"/>
              <a:cs typeface="Arial" pitchFamily="34" charset="0"/>
            </a:endParaRPr>
          </a:p>
          <a:p>
            <a:pPr marL="0" indent="0">
              <a:buNone/>
              <a:tabLst>
                <a:tab pos="233363" algn="l"/>
              </a:tabLst>
            </a:pPr>
            <a:r>
              <a:rPr lang="en-US" sz="2000" dirty="0" smtClean="0">
                <a:latin typeface="Arial" pitchFamily="34" charset="0"/>
                <a:cs typeface="Arial" pitchFamily="34" charset="0"/>
              </a:rPr>
              <a:t>where v [mV] is membrane voltage (potential), u [mV] represents a membrane recovery variable, which accounts for the activation of K</a:t>
            </a:r>
            <a:r>
              <a:rPr lang="en-US" sz="2000" baseline="30000" dirty="0" smtClean="0">
                <a:latin typeface="Arial" pitchFamily="34" charset="0"/>
                <a:cs typeface="Arial" pitchFamily="34" charset="0"/>
              </a:rPr>
              <a:t>+</a:t>
            </a:r>
            <a:r>
              <a:rPr lang="en-US" sz="2000" dirty="0" smtClean="0">
                <a:latin typeface="Arial" pitchFamily="34" charset="0"/>
                <a:cs typeface="Arial" pitchFamily="34" charset="0"/>
              </a:rPr>
              <a:t> ionic currents and inactivation of Na</a:t>
            </a:r>
            <a:r>
              <a:rPr lang="en-US" sz="2000" baseline="30000" dirty="0" smtClean="0">
                <a:latin typeface="Arial" pitchFamily="34" charset="0"/>
                <a:cs typeface="Arial" pitchFamily="34" charset="0"/>
              </a:rPr>
              <a:t>+</a:t>
            </a:r>
            <a:r>
              <a:rPr lang="en-US" sz="2000" dirty="0" smtClean="0">
                <a:latin typeface="Arial" pitchFamily="34" charset="0"/>
                <a:cs typeface="Arial" pitchFamily="34" charset="0"/>
              </a:rPr>
              <a:t> ionic currents is additional variable depends on membrane voltage, I (synaptic currents or injected dc-currents) is electricity source connected from outside, a, b, c and d are just neuron parameters.</a:t>
            </a:r>
          </a:p>
          <a:p>
            <a:r>
              <a:rPr lang="en-US" sz="2400" dirty="0" smtClean="0">
                <a:latin typeface="Arial" pitchFamily="34" charset="0"/>
                <a:cs typeface="Arial" pitchFamily="34" charset="0"/>
              </a:rPr>
              <a:t>Another way of these equations:</a:t>
            </a:r>
          </a:p>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10</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2"/>
          <p:cNvPicPr>
            <a:picLocks noChangeAspect="1" noChangeArrowheads="1"/>
          </p:cNvPicPr>
          <p:nvPr/>
        </p:nvPicPr>
        <p:blipFill>
          <a:blip r:embed="rId3"/>
          <a:srcRect/>
          <a:stretch>
            <a:fillRect/>
          </a:stretch>
        </p:blipFill>
        <p:spPr bwMode="auto">
          <a:xfrm>
            <a:off x="6556487" y="1168098"/>
            <a:ext cx="5498663" cy="1964435"/>
          </a:xfrm>
          <a:prstGeom prst="rect">
            <a:avLst/>
          </a:prstGeom>
          <a:noFill/>
          <a:ln w="9525">
            <a:noFill/>
            <a:miter lim="800000"/>
            <a:headEnd/>
            <a:tailEnd/>
          </a:ln>
          <a:effectLst/>
        </p:spPr>
      </p:pic>
      <p:pic>
        <p:nvPicPr>
          <p:cNvPr id="8" name="Picture 3"/>
          <p:cNvPicPr>
            <a:picLocks noChangeAspect="1" noChangeArrowheads="1"/>
          </p:cNvPicPr>
          <p:nvPr/>
        </p:nvPicPr>
        <p:blipFill>
          <a:blip r:embed="rId4"/>
          <a:srcRect/>
          <a:stretch>
            <a:fillRect/>
          </a:stretch>
        </p:blipFill>
        <p:spPr bwMode="auto">
          <a:xfrm>
            <a:off x="5430418" y="4195594"/>
            <a:ext cx="4814594" cy="2662406"/>
          </a:xfrm>
          <a:prstGeom prst="rect">
            <a:avLst/>
          </a:prstGeom>
          <a:noFill/>
          <a:ln w="9525">
            <a:noFill/>
            <a:miter lim="800000"/>
            <a:headEnd/>
            <a:tailEnd/>
          </a:ln>
          <a:effectLst/>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Izhikevich</a:t>
            </a:r>
            <a:r>
              <a:rPr lang="en-US" dirty="0" smtClean="0"/>
              <a:t> Model</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r>
              <a:rPr lang="en-US" sz="2400" dirty="0" smtClean="0"/>
              <a:t>The parameter a - describes the time scale of the recovery variable u. Smaller values result in slower recovery. A  typical value is a=0,02.</a:t>
            </a:r>
          </a:p>
          <a:p>
            <a:r>
              <a:rPr lang="en-US" sz="2400" dirty="0" smtClean="0"/>
              <a:t>The parameter b - describes the sensitivity of the recovery variable u to the </a:t>
            </a:r>
            <a:r>
              <a:rPr lang="en-US" sz="2400" dirty="0" err="1" smtClean="0"/>
              <a:t>subthreshold</a:t>
            </a:r>
            <a:r>
              <a:rPr lang="en-US" sz="2400" dirty="0" smtClean="0"/>
              <a:t> fluctuations of the membrane potential v. Greater values couple v and u more strongly resulting in possible </a:t>
            </a:r>
            <a:r>
              <a:rPr lang="en-US" sz="2400" dirty="0" err="1" smtClean="0"/>
              <a:t>subthreshold</a:t>
            </a:r>
            <a:r>
              <a:rPr lang="en-US" sz="2400" dirty="0" smtClean="0"/>
              <a:t> oscillations and low-threshold spiking dynamics. A typical value is b=0,2.</a:t>
            </a:r>
          </a:p>
          <a:p>
            <a:r>
              <a:rPr lang="en-US" sz="2400" dirty="0" smtClean="0"/>
              <a:t>The parameter c - describes the after-spike reset value of the membrane potential v caused by the fast high-threshold K</a:t>
            </a:r>
            <a:r>
              <a:rPr lang="en-US" sz="2400" baseline="30000" dirty="0" smtClean="0"/>
              <a:t>+</a:t>
            </a:r>
            <a:r>
              <a:rPr lang="en-US" sz="2400" dirty="0" smtClean="0"/>
              <a:t> </a:t>
            </a:r>
            <a:r>
              <a:rPr lang="en-US" sz="2400" dirty="0" err="1" smtClean="0"/>
              <a:t>conductances</a:t>
            </a:r>
            <a:r>
              <a:rPr lang="en-US" sz="2400" dirty="0" smtClean="0"/>
              <a:t>. A typical value is c=-65mV.</a:t>
            </a:r>
          </a:p>
          <a:p>
            <a:r>
              <a:rPr lang="en-US" sz="2400" dirty="0" smtClean="0"/>
              <a:t>The parameter d - describes after-spike reset of the recovery variable u caused by slow high-threshold Na</a:t>
            </a:r>
            <a:r>
              <a:rPr lang="en-US" sz="2400" baseline="30000" dirty="0" smtClean="0"/>
              <a:t>+</a:t>
            </a:r>
            <a:r>
              <a:rPr lang="en-US" sz="2400" dirty="0" smtClean="0"/>
              <a:t> and K</a:t>
            </a:r>
            <a:r>
              <a:rPr lang="en-US" sz="2400" baseline="30000" dirty="0" smtClean="0"/>
              <a:t>+</a:t>
            </a:r>
            <a:r>
              <a:rPr lang="en-US" sz="2400" dirty="0" smtClean="0"/>
              <a:t> </a:t>
            </a:r>
            <a:r>
              <a:rPr lang="en-US" sz="2400" dirty="0" err="1" smtClean="0"/>
              <a:t>conductances</a:t>
            </a:r>
            <a:r>
              <a:rPr lang="en-US" sz="2400" dirty="0" smtClean="0"/>
              <a:t>. A typical value is d=2.</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11</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Izhikevich</a:t>
            </a:r>
            <a:r>
              <a:rPr lang="en-US" dirty="0" smtClean="0"/>
              <a:t> Model</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equations for coupled neurons are:</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12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3"/>
          <p:cNvPicPr>
            <a:picLocks noChangeAspect="1" noChangeArrowheads="1"/>
          </p:cNvPicPr>
          <p:nvPr/>
        </p:nvPicPr>
        <p:blipFill>
          <a:blip r:embed="rId3"/>
          <a:srcRect/>
          <a:stretch>
            <a:fillRect/>
          </a:stretch>
        </p:blipFill>
        <p:spPr bwMode="auto">
          <a:xfrm>
            <a:off x="2142354" y="1835206"/>
            <a:ext cx="8134470" cy="3818222"/>
          </a:xfrm>
          <a:prstGeom prst="rect">
            <a:avLst/>
          </a:prstGeom>
          <a:noFill/>
          <a:ln w="9525">
            <a:noFill/>
            <a:miter lim="800000"/>
            <a:headEnd/>
            <a:tailEnd/>
          </a:ln>
          <a:effectLst/>
        </p:spPr>
      </p:pic>
      <p:sp>
        <p:nvSpPr>
          <p:cNvPr id="13" name="Rectangle 12"/>
          <p:cNvSpPr/>
          <p:nvPr/>
        </p:nvSpPr>
        <p:spPr>
          <a:xfrm>
            <a:off x="8966718" y="3284375"/>
            <a:ext cx="326571" cy="3079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&gt;</a:t>
            </a:r>
            <a:endParaRPr lang="en-US" sz="3600" dirty="0">
              <a:solidFill>
                <a:schemeClr val="tx1"/>
              </a:solidFill>
            </a:endParaRPr>
          </a:p>
        </p:txBody>
      </p:sp>
      <p:sp>
        <p:nvSpPr>
          <p:cNvPr id="14" name="Rectangle 13"/>
          <p:cNvSpPr/>
          <p:nvPr/>
        </p:nvSpPr>
        <p:spPr>
          <a:xfrm>
            <a:off x="9100457" y="5060308"/>
            <a:ext cx="326571" cy="3079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&gt;</a:t>
            </a:r>
            <a:endParaRPr lang="en-US" sz="3600" dirty="0">
              <a:solidFill>
                <a:schemeClr val="tx1"/>
              </a:solidFill>
            </a:endParaRPr>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Izhikevich</a:t>
            </a:r>
            <a:r>
              <a:rPr lang="en-US" dirty="0" smtClean="0"/>
              <a:t> Model</a:t>
            </a:r>
            <a:endParaRPr lang="en-US" dirty="0"/>
          </a:p>
        </p:txBody>
      </p:sp>
      <p:sp>
        <p:nvSpPr>
          <p:cNvPr id="3" name="Content Placeholder 2"/>
          <p:cNvSpPr>
            <a:spLocks noGrp="1"/>
          </p:cNvSpPr>
          <p:nvPr>
            <p:ph idx="1"/>
          </p:nvPr>
        </p:nvSpPr>
        <p:spPr>
          <a:xfrm>
            <a:off x="838200" y="1260864"/>
            <a:ext cx="10515600" cy="5095487"/>
          </a:xfrm>
        </p:spPr>
        <p:txBody>
          <a:bodyPr>
            <a:normAutofit lnSpcReduction="10000"/>
          </a:bodyPr>
          <a:lstStyle/>
          <a:p>
            <a:pPr marL="0" indent="457200">
              <a:buNone/>
            </a:pPr>
            <a:r>
              <a:rPr lang="en-US" sz="2400" dirty="0" smtClean="0"/>
              <a:t>For one of variations of the neuron parameters values the v and u plot would be these:</a:t>
            </a:r>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r>
              <a:rPr lang="en-US" sz="2400" dirty="0" smtClean="0"/>
              <a:t>Time evolution of the </a:t>
            </a:r>
            <a:r>
              <a:rPr lang="en-US" sz="2400" dirty="0" err="1" smtClean="0"/>
              <a:t>Izhikevich</a:t>
            </a:r>
            <a:r>
              <a:rPr lang="en-US" sz="2400" dirty="0" smtClean="0"/>
              <a:t> Model variables in a bursting orbit. Parameter values are</a:t>
            </a:r>
          </a:p>
          <a:p>
            <a:pPr marL="0" indent="457200">
              <a:buNone/>
            </a:pPr>
            <a:r>
              <a:rPr lang="en-US" sz="2400" dirty="0" smtClean="0"/>
              <a:t>a = 0.02, b = 0.25, c = −55, d = 0. I = 0.8.</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13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2"/>
          <p:cNvPicPr>
            <a:picLocks noChangeAspect="1" noChangeArrowheads="1"/>
          </p:cNvPicPr>
          <p:nvPr/>
        </p:nvPicPr>
        <p:blipFill>
          <a:blip r:embed="rId3"/>
          <a:srcRect/>
          <a:stretch>
            <a:fillRect/>
          </a:stretch>
        </p:blipFill>
        <p:spPr bwMode="auto">
          <a:xfrm>
            <a:off x="3872767" y="1588946"/>
            <a:ext cx="4571436" cy="3336125"/>
          </a:xfrm>
          <a:prstGeom prst="rect">
            <a:avLst/>
          </a:prstGeom>
          <a:noFill/>
          <a:ln w="9525">
            <a:noFill/>
            <a:miter lim="800000"/>
            <a:headEnd/>
            <a:tailEnd/>
          </a:ln>
          <a:effectLst/>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without delay, so the average time distance between spikes for different v values are:</a:t>
            </a:r>
          </a:p>
        </p:txBody>
      </p:sp>
      <p:graphicFrame>
        <p:nvGraphicFramePr>
          <p:cNvPr id="8" name="Chart 7"/>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1 time moment delay, so the average time distance between spikes for different v values are:</a:t>
            </a:r>
          </a:p>
        </p:txBody>
      </p:sp>
      <p:graphicFrame>
        <p:nvGraphicFramePr>
          <p:cNvPr id="9" name="Chart 8"/>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2 time moment delay, so the average time distance between spikes for different v values are:</a:t>
            </a:r>
          </a:p>
        </p:txBody>
      </p:sp>
      <p:graphicFrame>
        <p:nvGraphicFramePr>
          <p:cNvPr id="8" name="Chart 7"/>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3 time moment delay, so the average time distance between spikes for different v values are:</a:t>
            </a:r>
          </a:p>
        </p:txBody>
      </p:sp>
      <p:graphicFrame>
        <p:nvGraphicFramePr>
          <p:cNvPr id="9" name="Chart 8"/>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4 time moment delay, so the average time distance between spikes for different v values are:</a:t>
            </a:r>
          </a:p>
        </p:txBody>
      </p:sp>
      <p:graphicFrame>
        <p:nvGraphicFramePr>
          <p:cNvPr id="10" name="Chart 9"/>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10 time moment delay, so the average time distance between spikes for different v values are:</a:t>
            </a:r>
          </a:p>
        </p:txBody>
      </p:sp>
      <p:graphicFrame>
        <p:nvGraphicFramePr>
          <p:cNvPr id="8" name="Chart 7"/>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The Izhikevich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360" y="1124745"/>
            <a:ext cx="11856640" cy="1015663"/>
          </a:xfrm>
          <a:prstGeom prst="rect">
            <a:avLst/>
          </a:prstGeom>
        </p:spPr>
        <p:txBody>
          <a:bodyPr wrap="square">
            <a:spAutoFit/>
          </a:bodyPr>
          <a:lstStyle/>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7" name="Rectangle 6"/>
          <p:cNvSpPr/>
          <p:nvPr/>
        </p:nvSpPr>
        <p:spPr>
          <a:xfrm>
            <a:off x="335360" y="1357298"/>
            <a:ext cx="11570931" cy="707886"/>
          </a:xfrm>
          <a:prstGeom prst="rect">
            <a:avLst/>
          </a:prstGeom>
        </p:spPr>
        <p:txBody>
          <a:bodyPr wrap="square">
            <a:spAutoFit/>
          </a:bodyPr>
          <a:lstStyle/>
          <a:p>
            <a:r>
              <a:rPr lang="en-US" sz="2000" dirty="0" smtClean="0">
                <a:latin typeface="Arial" pitchFamily="34" charset="0"/>
                <a:cs typeface="Arial" pitchFamily="34" charset="0"/>
              </a:rPr>
              <a:t>Let’s assume there are 2 neurons with 20 time moment delay, so the average time distance between spikes for different v values are:</a:t>
            </a:r>
          </a:p>
        </p:txBody>
      </p:sp>
      <p:graphicFrame>
        <p:nvGraphicFramePr>
          <p:cNvPr id="9" name="Chart 8"/>
          <p:cNvGraphicFramePr>
            <a:graphicFrameLocks/>
          </p:cNvGraphicFramePr>
          <p:nvPr/>
        </p:nvGraphicFramePr>
        <p:xfrm>
          <a:off x="-1" y="2616200"/>
          <a:ext cx="12192001" cy="4241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838200" y="365125"/>
            <a:ext cx="10515600" cy="1325563"/>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Izhikevich</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41752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For numerical experiments the 6 neuron model was used implementing the connectivity matrix:</a:t>
            </a:r>
          </a:p>
          <a:p>
            <a:pPr marL="0" indent="457200">
              <a:buNone/>
            </a:pPr>
            <a:endParaRPr lang="en-US" sz="2400" dirty="0" smtClean="0"/>
          </a:p>
          <a:p>
            <a:pPr marL="0" indent="457200">
              <a:buNone/>
            </a:pPr>
            <a:endParaRPr lang="en-US" sz="2400" dirty="0" smtClean="0"/>
          </a:p>
          <a:p>
            <a:pPr marL="0" indent="457200">
              <a:buNone/>
            </a:pPr>
            <a:endParaRPr lang="en-US" sz="2400" dirty="0" smtClean="0"/>
          </a:p>
          <a:p>
            <a:pPr marL="0" indent="457200">
              <a:buNone/>
            </a:pPr>
            <a:r>
              <a:rPr lang="en-US" sz="2400" dirty="0" smtClean="0"/>
              <a:t>The neuron structural model is:</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21</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4022661" y="1595536"/>
            <a:ext cx="3778809" cy="1913942"/>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4694954" y="3840588"/>
            <a:ext cx="3142764" cy="3017412"/>
          </a:xfrm>
          <a:prstGeom prst="rect">
            <a:avLst/>
          </a:prstGeom>
          <a:noFill/>
          <a:ln w="9525">
            <a:noFill/>
            <a:miter lim="800000"/>
            <a:headEnd/>
            <a:tailEnd/>
          </a:ln>
          <a:effectLst/>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Fast Fourier Transformation allows to find calculate a kind of derivative of the equation or </a:t>
            </a:r>
            <a:r>
              <a:rPr lang="en-US" sz="2400" dirty="0" err="1" smtClean="0"/>
              <a:t>matrixed</a:t>
            </a:r>
            <a:r>
              <a:rPr lang="en-US" sz="2400" dirty="0" smtClean="0"/>
              <a:t> values approximated equation. That is why it is quite valuable to make Fourier Transformation result overview.</a:t>
            </a:r>
          </a:p>
          <a:p>
            <a:pPr marL="0" indent="457200">
              <a:buNone/>
            </a:pPr>
            <a:r>
              <a:rPr lang="en-US" sz="2400" dirty="0" smtClean="0"/>
              <a:t>Synchronization degree, Coherence and Phase synchronization degree were analyzed for every calculation was made. And these results prove the </a:t>
            </a:r>
            <a:r>
              <a:rPr lang="en-US" sz="2400" dirty="0" err="1" smtClean="0"/>
              <a:t>Izhikevich</a:t>
            </a:r>
            <a:r>
              <a:rPr lang="en-US" sz="2400" dirty="0" smtClean="0"/>
              <a:t> Model provides the stable and periodic neuron signal model.</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19" name="Picture 3"/>
          <p:cNvPicPr>
            <a:picLocks noChangeAspect="1" noChangeArrowheads="1"/>
          </p:cNvPicPr>
          <p:nvPr/>
        </p:nvPicPr>
        <p:blipFill>
          <a:blip r:embed="rId3"/>
          <a:srcRect/>
          <a:stretch>
            <a:fillRect/>
          </a:stretch>
        </p:blipFill>
        <p:spPr bwMode="auto">
          <a:xfrm>
            <a:off x="411713" y="3627065"/>
            <a:ext cx="3264547" cy="2700372"/>
          </a:xfrm>
          <a:prstGeom prst="rect">
            <a:avLst/>
          </a:prstGeom>
          <a:noFill/>
          <a:ln w="9525">
            <a:noFill/>
            <a:miter lim="800000"/>
            <a:headEnd/>
            <a:tailEnd/>
          </a:ln>
          <a:effectLst/>
        </p:spPr>
      </p:pic>
      <p:pic>
        <p:nvPicPr>
          <p:cNvPr id="9220" name="Picture 4"/>
          <p:cNvPicPr>
            <a:picLocks noChangeAspect="1" noChangeArrowheads="1"/>
          </p:cNvPicPr>
          <p:nvPr/>
        </p:nvPicPr>
        <p:blipFill>
          <a:blip r:embed="rId4"/>
          <a:srcRect/>
          <a:stretch>
            <a:fillRect/>
          </a:stretch>
        </p:blipFill>
        <p:spPr bwMode="auto">
          <a:xfrm>
            <a:off x="3667807" y="3554982"/>
            <a:ext cx="4686331" cy="2716569"/>
          </a:xfrm>
          <a:prstGeom prst="rect">
            <a:avLst/>
          </a:prstGeom>
          <a:noFill/>
          <a:ln w="9525">
            <a:noFill/>
            <a:miter lim="800000"/>
            <a:headEnd/>
            <a:tailEnd/>
          </a:ln>
          <a:effectLst/>
        </p:spPr>
      </p:pic>
      <p:pic>
        <p:nvPicPr>
          <p:cNvPr id="9222" name="Picture 6"/>
          <p:cNvPicPr>
            <a:picLocks noChangeAspect="1" noChangeArrowheads="1"/>
          </p:cNvPicPr>
          <p:nvPr/>
        </p:nvPicPr>
        <p:blipFill>
          <a:blip r:embed="rId5"/>
          <a:srcRect/>
          <a:stretch>
            <a:fillRect/>
          </a:stretch>
        </p:blipFill>
        <p:spPr bwMode="auto">
          <a:xfrm>
            <a:off x="8280202" y="3368371"/>
            <a:ext cx="3677172" cy="3027005"/>
          </a:xfrm>
          <a:prstGeom prst="rect">
            <a:avLst/>
          </a:prstGeom>
          <a:noFill/>
          <a:ln w="9525">
            <a:noFill/>
            <a:miter lim="800000"/>
            <a:headEnd/>
            <a:tailEnd/>
          </a:ln>
          <a:effectLst/>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0.1.</a:t>
            </a:r>
          </a:p>
          <a:p>
            <a:pPr marL="0" indent="457200">
              <a:buNone/>
            </a:pPr>
            <a:r>
              <a:rPr lang="en-US" sz="2400" dirty="0" smtClean="0"/>
              <a:t>FFT for V1:</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0242" name="Picture 2" descr="Z:\calc_data15\0.80\-20\-8\0\0.10\V_FFT1.png"/>
          <p:cNvPicPr>
            <a:picLocks noChangeAspect="1" noChangeArrowheads="1"/>
          </p:cNvPicPr>
          <p:nvPr/>
        </p:nvPicPr>
        <p:blipFill>
          <a:blip r:embed="rId4"/>
          <a:srcRect/>
          <a:stretch>
            <a:fillRect/>
          </a:stretch>
        </p:blipFill>
        <p:spPr bwMode="auto">
          <a:xfrm>
            <a:off x="2845773" y="1767860"/>
            <a:ext cx="6783420" cy="5090139"/>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0.1.</a:t>
            </a:r>
          </a:p>
          <a:p>
            <a:pPr marL="0" indent="457200">
              <a:buNone/>
            </a:pPr>
            <a:r>
              <a:rPr lang="en-US" sz="2400" dirty="0" smtClean="0"/>
              <a:t>FFT for V2:</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24</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1266" name="Picture 2" descr="Z:\calc_data15\0.80\-20\-8\0\0.10\V_FFT2.png"/>
          <p:cNvPicPr>
            <a:picLocks noChangeAspect="1" noChangeArrowheads="1"/>
          </p:cNvPicPr>
          <p:nvPr/>
        </p:nvPicPr>
        <p:blipFill>
          <a:blip r:embed="rId4"/>
          <a:srcRect/>
          <a:stretch>
            <a:fillRect/>
          </a:stretch>
        </p:blipFill>
        <p:spPr bwMode="auto">
          <a:xfrm>
            <a:off x="2808450" y="1844877"/>
            <a:ext cx="6680783" cy="5013122"/>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0.1.</a:t>
            </a:r>
          </a:p>
          <a:p>
            <a:pPr marL="0" indent="457200">
              <a:buNone/>
            </a:pPr>
            <a:r>
              <a:rPr lang="en-US" sz="2400" dirty="0" smtClean="0"/>
              <a:t>FFT for V3:</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25</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2290" name="Picture 2" descr="Z:\calc_data15\0.80\-20\-8\0\0.10\V_FFT3.png"/>
          <p:cNvPicPr>
            <a:picLocks noChangeAspect="1" noChangeArrowheads="1"/>
          </p:cNvPicPr>
          <p:nvPr/>
        </p:nvPicPr>
        <p:blipFill>
          <a:blip r:embed="rId4"/>
          <a:srcRect/>
          <a:stretch>
            <a:fillRect/>
          </a:stretch>
        </p:blipFill>
        <p:spPr bwMode="auto">
          <a:xfrm>
            <a:off x="2855103" y="1753856"/>
            <a:ext cx="6802082" cy="510414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V4:</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26</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3314" name="Picture 2" descr="Z:\calc_data15\0.80\-20\-8\0\0.10\V_FFT4.png"/>
          <p:cNvPicPr>
            <a:picLocks noChangeAspect="1" noChangeArrowheads="1"/>
          </p:cNvPicPr>
          <p:nvPr/>
        </p:nvPicPr>
        <p:blipFill>
          <a:blip r:embed="rId4"/>
          <a:srcRect/>
          <a:stretch>
            <a:fillRect/>
          </a:stretch>
        </p:blipFill>
        <p:spPr bwMode="auto">
          <a:xfrm>
            <a:off x="2845773" y="1739854"/>
            <a:ext cx="6820742" cy="511814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0.1.</a:t>
            </a:r>
          </a:p>
          <a:p>
            <a:pPr marL="0" indent="457200">
              <a:buNone/>
            </a:pPr>
            <a:r>
              <a:rPr lang="en-US" sz="2400" dirty="0" smtClean="0"/>
              <a:t>FFT for V5:</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27</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4338" name="Picture 2" descr="Z:\calc_data15\0.80\-20\-8\0\0.10\V_FFT5.png"/>
          <p:cNvPicPr>
            <a:picLocks noChangeAspect="1" noChangeArrowheads="1"/>
          </p:cNvPicPr>
          <p:nvPr/>
        </p:nvPicPr>
        <p:blipFill>
          <a:blip r:embed="rId4"/>
          <a:srcRect/>
          <a:stretch>
            <a:fillRect/>
          </a:stretch>
        </p:blipFill>
        <p:spPr bwMode="auto">
          <a:xfrm>
            <a:off x="2827112" y="1767861"/>
            <a:ext cx="6783419" cy="5090138"/>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0.1.</a:t>
            </a:r>
          </a:p>
          <a:p>
            <a:pPr marL="0" indent="457200">
              <a:buNone/>
            </a:pPr>
            <a:r>
              <a:rPr lang="en-US" sz="2400" dirty="0" smtClean="0"/>
              <a:t>FFT for V6:</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28</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5362" name="Picture 2" descr="Z:\calc_data15\0.80\-20\-8\0\0.10\V_FFT6.png"/>
          <p:cNvPicPr>
            <a:picLocks noChangeAspect="1" noChangeArrowheads="1"/>
          </p:cNvPicPr>
          <p:nvPr/>
        </p:nvPicPr>
        <p:blipFill>
          <a:blip r:embed="rId4"/>
          <a:srcRect/>
          <a:stretch>
            <a:fillRect/>
          </a:stretch>
        </p:blipFill>
        <p:spPr bwMode="auto">
          <a:xfrm>
            <a:off x="2845773" y="1754155"/>
            <a:ext cx="6801682" cy="510384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29</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6386" name="Picture 2" descr="Z:\calc_data15\0.80\-20\-8\0\0.10\U_FFT1.png"/>
          <p:cNvPicPr>
            <a:picLocks noChangeAspect="1" noChangeArrowheads="1"/>
          </p:cNvPicPr>
          <p:nvPr/>
        </p:nvPicPr>
        <p:blipFill>
          <a:blip r:embed="rId3"/>
          <a:srcRect/>
          <a:stretch>
            <a:fillRect/>
          </a:stretch>
        </p:blipFill>
        <p:spPr bwMode="auto">
          <a:xfrm>
            <a:off x="149225" y="0"/>
            <a:ext cx="4392415" cy="3295225"/>
          </a:xfrm>
          <a:prstGeom prst="rect">
            <a:avLst/>
          </a:prstGeom>
          <a:noFill/>
        </p:spPr>
      </p:pic>
      <p:pic>
        <p:nvPicPr>
          <p:cNvPr id="16387" name="Picture 3" descr="Z:\calc_data15\0.80\-20\-8\0\0.10\U_FFT2.png"/>
          <p:cNvPicPr>
            <a:picLocks noChangeAspect="1" noChangeArrowheads="1"/>
          </p:cNvPicPr>
          <p:nvPr/>
        </p:nvPicPr>
        <p:blipFill>
          <a:blip r:embed="rId4"/>
          <a:srcRect/>
          <a:stretch>
            <a:fillRect/>
          </a:stretch>
        </p:blipFill>
        <p:spPr bwMode="auto">
          <a:xfrm>
            <a:off x="3868324" y="0"/>
            <a:ext cx="4392415" cy="3295225"/>
          </a:xfrm>
          <a:prstGeom prst="rect">
            <a:avLst/>
          </a:prstGeom>
          <a:noFill/>
        </p:spPr>
      </p:pic>
      <p:pic>
        <p:nvPicPr>
          <p:cNvPr id="16388" name="Picture 4" descr="Z:\calc_data15\0.80\-20\-8\0\0.10\U_FFT3.png"/>
          <p:cNvPicPr>
            <a:picLocks noChangeAspect="1" noChangeArrowheads="1"/>
          </p:cNvPicPr>
          <p:nvPr/>
        </p:nvPicPr>
        <p:blipFill>
          <a:blip r:embed="rId5"/>
          <a:srcRect/>
          <a:stretch>
            <a:fillRect/>
          </a:stretch>
        </p:blipFill>
        <p:spPr bwMode="auto">
          <a:xfrm>
            <a:off x="7799585" y="0"/>
            <a:ext cx="4392415" cy="3295225"/>
          </a:xfrm>
          <a:prstGeom prst="rect">
            <a:avLst/>
          </a:prstGeom>
          <a:noFill/>
        </p:spPr>
      </p:pic>
      <p:pic>
        <p:nvPicPr>
          <p:cNvPr id="16389" name="Picture 5" descr="Z:\calc_data15\0.80\-20\-8\0\0.10\U_FFT4.png"/>
          <p:cNvPicPr>
            <a:picLocks noChangeAspect="1" noChangeArrowheads="1"/>
          </p:cNvPicPr>
          <p:nvPr/>
        </p:nvPicPr>
        <p:blipFill>
          <a:blip r:embed="rId6"/>
          <a:srcRect/>
          <a:stretch>
            <a:fillRect/>
          </a:stretch>
        </p:blipFill>
        <p:spPr bwMode="auto">
          <a:xfrm>
            <a:off x="0" y="3562775"/>
            <a:ext cx="4392415" cy="3295225"/>
          </a:xfrm>
          <a:prstGeom prst="rect">
            <a:avLst/>
          </a:prstGeom>
          <a:noFill/>
        </p:spPr>
      </p:pic>
      <p:pic>
        <p:nvPicPr>
          <p:cNvPr id="16390" name="Picture 6" descr="Z:\calc_data15\0.80\-20\-8\0\0.10\U_FFT5.png"/>
          <p:cNvPicPr>
            <a:picLocks noChangeAspect="1" noChangeArrowheads="1"/>
          </p:cNvPicPr>
          <p:nvPr/>
        </p:nvPicPr>
        <p:blipFill>
          <a:blip r:embed="rId7"/>
          <a:srcRect/>
          <a:stretch>
            <a:fillRect/>
          </a:stretch>
        </p:blipFill>
        <p:spPr bwMode="auto">
          <a:xfrm>
            <a:off x="3816158" y="3562775"/>
            <a:ext cx="4392415" cy="3295225"/>
          </a:xfrm>
          <a:prstGeom prst="rect">
            <a:avLst/>
          </a:prstGeom>
          <a:noFill/>
        </p:spPr>
      </p:pic>
      <p:pic>
        <p:nvPicPr>
          <p:cNvPr id="16391" name="Picture 7" descr="Z:\calc_data15\0.80\-20\-8\0\0.10\U_FFT6.png"/>
          <p:cNvPicPr>
            <a:picLocks noChangeAspect="1" noChangeArrowheads="1"/>
          </p:cNvPicPr>
          <p:nvPr/>
        </p:nvPicPr>
        <p:blipFill>
          <a:blip r:embed="rId8"/>
          <a:srcRect/>
          <a:stretch>
            <a:fillRect/>
          </a:stretch>
        </p:blipFill>
        <p:spPr bwMode="auto">
          <a:xfrm>
            <a:off x="7799585" y="3562775"/>
            <a:ext cx="4392415" cy="329522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V1:</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30</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027" name="Picture 3" descr="Z:\calc_data15\0.80\-20\-8\4\0.10\V_FFT1.png"/>
          <p:cNvPicPr>
            <a:picLocks noChangeAspect="1" noChangeArrowheads="1"/>
          </p:cNvPicPr>
          <p:nvPr/>
        </p:nvPicPr>
        <p:blipFill>
          <a:blip r:embed="rId4"/>
          <a:srcRect/>
          <a:stretch>
            <a:fillRect/>
          </a:stretch>
        </p:blipFill>
        <p:spPr bwMode="auto">
          <a:xfrm>
            <a:off x="2803818" y="1652361"/>
            <a:ext cx="6937341" cy="5205639"/>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V2:</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31</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050" name="Picture 2" descr="Z:\calc_data15\0.80\-20\-8\4\0.10\V_FFT2.png"/>
          <p:cNvPicPr>
            <a:picLocks noChangeAspect="1" noChangeArrowheads="1"/>
          </p:cNvPicPr>
          <p:nvPr/>
        </p:nvPicPr>
        <p:blipFill>
          <a:blip r:embed="rId4"/>
          <a:srcRect/>
          <a:stretch>
            <a:fillRect/>
          </a:stretch>
        </p:blipFill>
        <p:spPr bwMode="auto">
          <a:xfrm>
            <a:off x="2827112" y="1735494"/>
            <a:ext cx="6826554" cy="5122506"/>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V3:</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3074" name="Picture 2" descr="Z:\calc_data15\0.80\-20\-8\4\0.10\V_FFT3.png"/>
          <p:cNvPicPr>
            <a:picLocks noChangeAspect="1" noChangeArrowheads="1"/>
          </p:cNvPicPr>
          <p:nvPr/>
        </p:nvPicPr>
        <p:blipFill>
          <a:blip r:embed="rId4"/>
          <a:srcRect/>
          <a:stretch>
            <a:fillRect/>
          </a:stretch>
        </p:blipFill>
        <p:spPr bwMode="auto">
          <a:xfrm>
            <a:off x="2873765" y="1809870"/>
            <a:ext cx="6727435" cy="5048130"/>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V4:</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4098" name="Picture 2" descr="Z:\calc_data15\0.80\-20\-8\4\0.10\V_FFT4.png"/>
          <p:cNvPicPr>
            <a:picLocks noChangeAspect="1" noChangeArrowheads="1"/>
          </p:cNvPicPr>
          <p:nvPr/>
        </p:nvPicPr>
        <p:blipFill>
          <a:blip r:embed="rId4"/>
          <a:srcRect/>
          <a:stretch>
            <a:fillRect/>
          </a:stretch>
        </p:blipFill>
        <p:spPr bwMode="auto">
          <a:xfrm>
            <a:off x="2817781" y="1795866"/>
            <a:ext cx="6746098" cy="50621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V5:</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34</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5123" name="Picture 3" descr="Z:\calc_data15\0.80\-20\-8\4\0.10\V_FFT5.png"/>
          <p:cNvPicPr>
            <a:picLocks noChangeAspect="1" noChangeArrowheads="1"/>
          </p:cNvPicPr>
          <p:nvPr/>
        </p:nvPicPr>
        <p:blipFill>
          <a:blip r:embed="rId4"/>
          <a:srcRect/>
          <a:stretch>
            <a:fillRect/>
          </a:stretch>
        </p:blipFill>
        <p:spPr bwMode="auto">
          <a:xfrm>
            <a:off x="2808449" y="1788864"/>
            <a:ext cx="6755429" cy="506913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0.1.</a:t>
            </a:r>
          </a:p>
          <a:p>
            <a:pPr marL="0" indent="457200">
              <a:buNone/>
            </a:pPr>
            <a:r>
              <a:rPr lang="en-US" sz="2400" dirty="0" smtClean="0"/>
              <a:t>FFT for V6:</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35</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7170" name="Picture 2" descr="Z:\calc_data15\0.80\-20\-8\4\0.10\V_FFT6.png"/>
          <p:cNvPicPr>
            <a:picLocks noChangeAspect="1" noChangeArrowheads="1"/>
          </p:cNvPicPr>
          <p:nvPr/>
        </p:nvPicPr>
        <p:blipFill>
          <a:blip r:embed="rId4"/>
          <a:srcRect/>
          <a:stretch>
            <a:fillRect/>
          </a:stretch>
        </p:blipFill>
        <p:spPr bwMode="auto">
          <a:xfrm>
            <a:off x="2805798" y="1765870"/>
            <a:ext cx="6786072" cy="5092129"/>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36</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4" name="Picture 2" descr="Z:\calc_data15\0.80\-20\-8\4\0.10\U_FFT1.png"/>
          <p:cNvPicPr>
            <a:picLocks noChangeAspect="1" noChangeArrowheads="1"/>
          </p:cNvPicPr>
          <p:nvPr/>
        </p:nvPicPr>
        <p:blipFill>
          <a:blip r:embed="rId3"/>
          <a:srcRect/>
          <a:stretch>
            <a:fillRect/>
          </a:stretch>
        </p:blipFill>
        <p:spPr bwMode="auto">
          <a:xfrm>
            <a:off x="1" y="1"/>
            <a:ext cx="4392415" cy="3295225"/>
          </a:xfrm>
          <a:prstGeom prst="rect">
            <a:avLst/>
          </a:prstGeom>
          <a:noFill/>
        </p:spPr>
      </p:pic>
      <p:pic>
        <p:nvPicPr>
          <p:cNvPr id="8195" name="Picture 3" descr="Z:\calc_data15\0.80\-20\-8\4\0.10\U_FFT2.png"/>
          <p:cNvPicPr>
            <a:picLocks noChangeAspect="1" noChangeArrowheads="1"/>
          </p:cNvPicPr>
          <p:nvPr/>
        </p:nvPicPr>
        <p:blipFill>
          <a:blip r:embed="rId4"/>
          <a:srcRect/>
          <a:stretch>
            <a:fillRect/>
          </a:stretch>
        </p:blipFill>
        <p:spPr bwMode="auto">
          <a:xfrm>
            <a:off x="3750843" y="0"/>
            <a:ext cx="4392415" cy="3295225"/>
          </a:xfrm>
          <a:prstGeom prst="rect">
            <a:avLst/>
          </a:prstGeom>
          <a:noFill/>
        </p:spPr>
      </p:pic>
      <p:pic>
        <p:nvPicPr>
          <p:cNvPr id="8196" name="Picture 4" descr="Z:\calc_data15\0.80\-20\-8\4\0.10\U_FFT3.png"/>
          <p:cNvPicPr>
            <a:picLocks noChangeAspect="1" noChangeArrowheads="1"/>
          </p:cNvPicPr>
          <p:nvPr/>
        </p:nvPicPr>
        <p:blipFill>
          <a:blip r:embed="rId5"/>
          <a:srcRect/>
          <a:stretch>
            <a:fillRect/>
          </a:stretch>
        </p:blipFill>
        <p:spPr bwMode="auto">
          <a:xfrm>
            <a:off x="7641708" y="0"/>
            <a:ext cx="4392415" cy="3295225"/>
          </a:xfrm>
          <a:prstGeom prst="rect">
            <a:avLst/>
          </a:prstGeom>
          <a:noFill/>
        </p:spPr>
      </p:pic>
      <p:pic>
        <p:nvPicPr>
          <p:cNvPr id="8197" name="Picture 5" descr="Z:\calc_data15\0.80\-20\-8\4\0.10\U_FFT4.png"/>
          <p:cNvPicPr>
            <a:picLocks noChangeAspect="1" noChangeArrowheads="1"/>
          </p:cNvPicPr>
          <p:nvPr/>
        </p:nvPicPr>
        <p:blipFill>
          <a:blip r:embed="rId6"/>
          <a:srcRect/>
          <a:stretch>
            <a:fillRect/>
          </a:stretch>
        </p:blipFill>
        <p:spPr bwMode="auto">
          <a:xfrm>
            <a:off x="0" y="3562775"/>
            <a:ext cx="4392415" cy="3295225"/>
          </a:xfrm>
          <a:prstGeom prst="rect">
            <a:avLst/>
          </a:prstGeom>
          <a:noFill/>
        </p:spPr>
      </p:pic>
      <p:pic>
        <p:nvPicPr>
          <p:cNvPr id="8198" name="Picture 6" descr="Z:\calc_data15\0.80\-20\-8\4\0.10\U_FFT5.png"/>
          <p:cNvPicPr>
            <a:picLocks noChangeAspect="1" noChangeArrowheads="1"/>
          </p:cNvPicPr>
          <p:nvPr/>
        </p:nvPicPr>
        <p:blipFill>
          <a:blip r:embed="rId7"/>
          <a:srcRect/>
          <a:stretch>
            <a:fillRect/>
          </a:stretch>
        </p:blipFill>
        <p:spPr bwMode="auto">
          <a:xfrm>
            <a:off x="3769503" y="3562775"/>
            <a:ext cx="4392415" cy="3295225"/>
          </a:xfrm>
          <a:prstGeom prst="rect">
            <a:avLst/>
          </a:prstGeom>
          <a:noFill/>
        </p:spPr>
      </p:pic>
      <p:pic>
        <p:nvPicPr>
          <p:cNvPr id="8199" name="Picture 7" descr="Z:\calc_data15\0.80\-20\-8\4\0.10\U_FFT6.png"/>
          <p:cNvPicPr>
            <a:picLocks noChangeAspect="1" noChangeArrowheads="1"/>
          </p:cNvPicPr>
          <p:nvPr/>
        </p:nvPicPr>
        <p:blipFill>
          <a:blip r:embed="rId8"/>
          <a:srcRect/>
          <a:stretch>
            <a:fillRect/>
          </a:stretch>
        </p:blipFill>
        <p:spPr bwMode="auto">
          <a:xfrm>
            <a:off x="7640965" y="3562775"/>
            <a:ext cx="4392415" cy="329522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Synchronization degree and all 6 neuron U values plot:</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37</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410" name="Picture 2" descr="Z:\calc_data15\0.80\-20\-8\0\0.10\U.png"/>
          <p:cNvPicPr>
            <a:picLocks noChangeAspect="1" noChangeArrowheads="1"/>
          </p:cNvPicPr>
          <p:nvPr/>
        </p:nvPicPr>
        <p:blipFill>
          <a:blip r:embed="rId3"/>
          <a:srcRect/>
          <a:stretch>
            <a:fillRect/>
          </a:stretch>
        </p:blipFill>
        <p:spPr bwMode="auto">
          <a:xfrm>
            <a:off x="5668250" y="1612726"/>
            <a:ext cx="6187848" cy="4643234"/>
          </a:xfrm>
          <a:prstGeom prst="rect">
            <a:avLst/>
          </a:prstGeom>
          <a:noFill/>
        </p:spPr>
      </p:pic>
      <p:pic>
        <p:nvPicPr>
          <p:cNvPr id="17411" name="Picture 3" descr="Z:\calc_data15\0.80\-20\-8\4\0.10\SyncDegree.png"/>
          <p:cNvPicPr>
            <a:picLocks noChangeAspect="1" noChangeArrowheads="1"/>
          </p:cNvPicPr>
          <p:nvPr/>
        </p:nvPicPr>
        <p:blipFill>
          <a:blip r:embed="rId4"/>
          <a:srcRect/>
          <a:stretch>
            <a:fillRect/>
          </a:stretch>
        </p:blipFill>
        <p:spPr bwMode="auto">
          <a:xfrm>
            <a:off x="0" y="1649986"/>
            <a:ext cx="6130276" cy="46000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0.6.</a:t>
            </a:r>
          </a:p>
          <a:p>
            <a:pPr marL="0" indent="457200">
              <a:buNone/>
            </a:pPr>
            <a:r>
              <a:rPr lang="en-US" sz="2400" dirty="0" smtClean="0"/>
              <a:t>FFT for V1:</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38</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8434" name="Picture 2" descr="Z:\calc_data15\0.80\-20\-8\0\0.60\V_FFT1.png"/>
          <p:cNvPicPr>
            <a:picLocks noChangeAspect="1" noChangeArrowheads="1"/>
          </p:cNvPicPr>
          <p:nvPr/>
        </p:nvPicPr>
        <p:blipFill>
          <a:blip r:embed="rId4"/>
          <a:srcRect/>
          <a:stretch>
            <a:fillRect/>
          </a:stretch>
        </p:blipFill>
        <p:spPr bwMode="auto">
          <a:xfrm>
            <a:off x="2855104" y="1753858"/>
            <a:ext cx="6802080" cy="5104141"/>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0.6.</a:t>
            </a:r>
          </a:p>
          <a:p>
            <a:pPr marL="0" indent="457200">
              <a:buNone/>
            </a:pPr>
            <a:r>
              <a:rPr lang="en-US" sz="2400" dirty="0" smtClean="0"/>
              <a:t>FFT for V2:</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39</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19458" name="Picture 2" descr="Z:\calc_data15\0.80\-20\-8\0\0.60\V_FFT2.png"/>
          <p:cNvPicPr>
            <a:picLocks noChangeAspect="1" noChangeArrowheads="1"/>
          </p:cNvPicPr>
          <p:nvPr/>
        </p:nvPicPr>
        <p:blipFill>
          <a:blip r:embed="rId4"/>
          <a:srcRect/>
          <a:stretch>
            <a:fillRect/>
          </a:stretch>
        </p:blipFill>
        <p:spPr bwMode="auto">
          <a:xfrm>
            <a:off x="2855107" y="1754156"/>
            <a:ext cx="6826554" cy="5122506"/>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0.6.</a:t>
            </a:r>
          </a:p>
          <a:p>
            <a:pPr marL="0" indent="457200">
              <a:buNone/>
            </a:pPr>
            <a:r>
              <a:rPr lang="en-US" sz="2400" dirty="0" smtClean="0"/>
              <a:t>FFT for V3:</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40</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0482" name="Picture 2" descr="Z:\calc_data15\0.80\-20\-8\0\0.60\V_FFT3.png"/>
          <p:cNvPicPr>
            <a:picLocks noChangeAspect="1" noChangeArrowheads="1"/>
          </p:cNvPicPr>
          <p:nvPr/>
        </p:nvPicPr>
        <p:blipFill>
          <a:blip r:embed="rId4"/>
          <a:srcRect/>
          <a:stretch>
            <a:fillRect/>
          </a:stretch>
        </p:blipFill>
        <p:spPr bwMode="auto">
          <a:xfrm>
            <a:off x="2855103" y="1753858"/>
            <a:ext cx="6802081" cy="5104142"/>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V4:</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41</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1506" name="Picture 2" descr="Z:\calc_data15\0.80\-20\-8\0\0.60\V_FFT4.png"/>
          <p:cNvPicPr>
            <a:picLocks noChangeAspect="1" noChangeArrowheads="1"/>
          </p:cNvPicPr>
          <p:nvPr/>
        </p:nvPicPr>
        <p:blipFill>
          <a:blip r:embed="rId4"/>
          <a:srcRect/>
          <a:stretch>
            <a:fillRect/>
          </a:stretch>
        </p:blipFill>
        <p:spPr bwMode="auto">
          <a:xfrm>
            <a:off x="2864436" y="1746869"/>
            <a:ext cx="6774088" cy="5083137"/>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0.6.</a:t>
            </a:r>
          </a:p>
          <a:p>
            <a:pPr marL="0" indent="457200">
              <a:buNone/>
            </a:pPr>
            <a:r>
              <a:rPr lang="en-US" sz="2400" dirty="0" smtClean="0"/>
              <a:t>FFT for V5:</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2530" name="Picture 2" descr="Z:\calc_data15\0.80\-20\-8\0\0.60\V_FFT5.png"/>
          <p:cNvPicPr>
            <a:picLocks noChangeAspect="1" noChangeArrowheads="1"/>
          </p:cNvPicPr>
          <p:nvPr/>
        </p:nvPicPr>
        <p:blipFill>
          <a:blip r:embed="rId4"/>
          <a:srcRect/>
          <a:stretch>
            <a:fillRect/>
          </a:stretch>
        </p:blipFill>
        <p:spPr bwMode="auto">
          <a:xfrm>
            <a:off x="2864435" y="1742210"/>
            <a:ext cx="6755427" cy="5069134"/>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there is no neuron signal delay and the connection is 0.6.</a:t>
            </a:r>
          </a:p>
          <a:p>
            <a:pPr marL="0" indent="457200">
              <a:buNone/>
            </a:pPr>
            <a:r>
              <a:rPr lang="en-US" sz="2400" dirty="0" smtClean="0"/>
              <a:t>FFT for V6:</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3554" name="Picture 2" descr="Z:\calc_data15\0.80\-20\-8\0\0.60\V_FFT6.png"/>
          <p:cNvPicPr>
            <a:picLocks noChangeAspect="1" noChangeArrowheads="1"/>
          </p:cNvPicPr>
          <p:nvPr/>
        </p:nvPicPr>
        <p:blipFill>
          <a:blip r:embed="rId4"/>
          <a:srcRect/>
          <a:stretch>
            <a:fillRect/>
          </a:stretch>
        </p:blipFill>
        <p:spPr bwMode="auto">
          <a:xfrm>
            <a:off x="2864436" y="1758542"/>
            <a:ext cx="6746098" cy="50621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44</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4578" name="Picture 2" descr="Z:\calc_data15\0.80\-20\-8\0\0.60\U_FFT1.png"/>
          <p:cNvPicPr>
            <a:picLocks noChangeAspect="1" noChangeArrowheads="1"/>
          </p:cNvPicPr>
          <p:nvPr/>
        </p:nvPicPr>
        <p:blipFill>
          <a:blip r:embed="rId3"/>
          <a:srcRect/>
          <a:stretch>
            <a:fillRect/>
          </a:stretch>
        </p:blipFill>
        <p:spPr bwMode="auto">
          <a:xfrm>
            <a:off x="0" y="0"/>
            <a:ext cx="4392415" cy="3295225"/>
          </a:xfrm>
          <a:prstGeom prst="rect">
            <a:avLst/>
          </a:prstGeom>
          <a:noFill/>
        </p:spPr>
      </p:pic>
      <p:pic>
        <p:nvPicPr>
          <p:cNvPr id="24579" name="Picture 3" descr="Z:\calc_data15\0.80\-20\-8\0\0.60\U_FFT2.png"/>
          <p:cNvPicPr>
            <a:picLocks noChangeAspect="1" noChangeArrowheads="1"/>
          </p:cNvPicPr>
          <p:nvPr/>
        </p:nvPicPr>
        <p:blipFill>
          <a:blip r:embed="rId4"/>
          <a:srcRect/>
          <a:stretch>
            <a:fillRect/>
          </a:stretch>
        </p:blipFill>
        <p:spPr bwMode="auto">
          <a:xfrm>
            <a:off x="3872137" y="0"/>
            <a:ext cx="4392415" cy="3295225"/>
          </a:xfrm>
          <a:prstGeom prst="rect">
            <a:avLst/>
          </a:prstGeom>
          <a:noFill/>
        </p:spPr>
      </p:pic>
      <p:pic>
        <p:nvPicPr>
          <p:cNvPr id="24580" name="Picture 4" descr="Z:\calc_data15\0.80\-20\-8\0\0.60\U_FFT3.png"/>
          <p:cNvPicPr>
            <a:picLocks noChangeAspect="1" noChangeArrowheads="1"/>
          </p:cNvPicPr>
          <p:nvPr/>
        </p:nvPicPr>
        <p:blipFill>
          <a:blip r:embed="rId5"/>
          <a:srcRect/>
          <a:stretch>
            <a:fillRect/>
          </a:stretch>
        </p:blipFill>
        <p:spPr bwMode="auto">
          <a:xfrm>
            <a:off x="7799585" y="0"/>
            <a:ext cx="4392415" cy="3295225"/>
          </a:xfrm>
          <a:prstGeom prst="rect">
            <a:avLst/>
          </a:prstGeom>
          <a:noFill/>
        </p:spPr>
      </p:pic>
      <p:pic>
        <p:nvPicPr>
          <p:cNvPr id="24581" name="Picture 5" descr="Z:\calc_data15\0.80\-20\-8\0\0.60\U_FFT4.png"/>
          <p:cNvPicPr>
            <a:picLocks noChangeAspect="1" noChangeArrowheads="1"/>
          </p:cNvPicPr>
          <p:nvPr/>
        </p:nvPicPr>
        <p:blipFill>
          <a:blip r:embed="rId6"/>
          <a:srcRect/>
          <a:stretch>
            <a:fillRect/>
          </a:stretch>
        </p:blipFill>
        <p:spPr bwMode="auto">
          <a:xfrm>
            <a:off x="0" y="3562775"/>
            <a:ext cx="4392415" cy="3295225"/>
          </a:xfrm>
          <a:prstGeom prst="rect">
            <a:avLst/>
          </a:prstGeom>
          <a:noFill/>
        </p:spPr>
      </p:pic>
      <p:pic>
        <p:nvPicPr>
          <p:cNvPr id="24582" name="Picture 6" descr="Z:\calc_data15\0.80\-20\-8\0\0.60\U_FFT5.png"/>
          <p:cNvPicPr>
            <a:picLocks noChangeAspect="1" noChangeArrowheads="1"/>
          </p:cNvPicPr>
          <p:nvPr/>
        </p:nvPicPr>
        <p:blipFill>
          <a:blip r:embed="rId7"/>
          <a:srcRect/>
          <a:stretch>
            <a:fillRect/>
          </a:stretch>
        </p:blipFill>
        <p:spPr bwMode="auto">
          <a:xfrm>
            <a:off x="3825485" y="3562775"/>
            <a:ext cx="4392415" cy="3295225"/>
          </a:xfrm>
          <a:prstGeom prst="rect">
            <a:avLst/>
          </a:prstGeom>
          <a:noFill/>
        </p:spPr>
      </p:pic>
      <p:pic>
        <p:nvPicPr>
          <p:cNvPr id="24583" name="Picture 7" descr="Z:\calc_data15\0.80\-20\-8\0\0.60\U_FFT6.png"/>
          <p:cNvPicPr>
            <a:picLocks noChangeAspect="1" noChangeArrowheads="1"/>
          </p:cNvPicPr>
          <p:nvPr/>
        </p:nvPicPr>
        <p:blipFill>
          <a:blip r:embed="rId8"/>
          <a:srcRect/>
          <a:stretch>
            <a:fillRect/>
          </a:stretch>
        </p:blipFill>
        <p:spPr bwMode="auto">
          <a:xfrm>
            <a:off x="7799585" y="3562775"/>
            <a:ext cx="4392415" cy="329522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V1:</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45</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5602" name="Picture 2" descr="Z:\calc_data15\0.80\-20\-8\4\0.60\V_FFT1.png"/>
          <p:cNvPicPr>
            <a:picLocks noChangeAspect="1" noChangeArrowheads="1"/>
          </p:cNvPicPr>
          <p:nvPr/>
        </p:nvPicPr>
        <p:blipFill>
          <a:blip r:embed="rId4"/>
          <a:srcRect/>
          <a:stretch>
            <a:fillRect/>
          </a:stretch>
        </p:blipFill>
        <p:spPr bwMode="auto">
          <a:xfrm>
            <a:off x="2892426" y="1847462"/>
            <a:ext cx="6677339" cy="5010538"/>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V2:</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46</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6626" name="Picture 2" descr="Z:\calc_data15\0.80\-20\-8\4\0.60\V_FFT2.png"/>
          <p:cNvPicPr>
            <a:picLocks noChangeAspect="1" noChangeArrowheads="1"/>
          </p:cNvPicPr>
          <p:nvPr/>
        </p:nvPicPr>
        <p:blipFill>
          <a:blip r:embed="rId4"/>
          <a:srcRect/>
          <a:stretch>
            <a:fillRect/>
          </a:stretch>
        </p:blipFill>
        <p:spPr bwMode="auto">
          <a:xfrm>
            <a:off x="2799119" y="1816872"/>
            <a:ext cx="6718106" cy="5041128"/>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V3:</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47</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7650" name="Picture 2" descr="Z:\calc_data15\0.80\-20\-8\4\0.60\V_FFT3.png"/>
          <p:cNvPicPr>
            <a:picLocks noChangeAspect="1" noChangeArrowheads="1"/>
          </p:cNvPicPr>
          <p:nvPr/>
        </p:nvPicPr>
        <p:blipFill>
          <a:blip r:embed="rId4"/>
          <a:srcRect/>
          <a:stretch>
            <a:fillRect/>
          </a:stretch>
        </p:blipFill>
        <p:spPr bwMode="auto">
          <a:xfrm>
            <a:off x="2845773" y="1746856"/>
            <a:ext cx="6811411" cy="511114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V4:</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48</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8674" name="Picture 2" descr="Z:\calc_data15\0.80\-20\-8\4\0.60\V_FFT4.png"/>
          <p:cNvPicPr>
            <a:picLocks noChangeAspect="1" noChangeArrowheads="1"/>
          </p:cNvPicPr>
          <p:nvPr/>
        </p:nvPicPr>
        <p:blipFill>
          <a:blip r:embed="rId4"/>
          <a:srcRect/>
          <a:stretch>
            <a:fillRect/>
          </a:stretch>
        </p:blipFill>
        <p:spPr bwMode="auto">
          <a:xfrm>
            <a:off x="2799119" y="1795866"/>
            <a:ext cx="6746097" cy="50621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V5:</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49</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29698" name="Picture 2" descr="Z:\calc_data15\0.80\-20\-8\4\0.60\V_FFT5.png"/>
          <p:cNvPicPr>
            <a:picLocks noChangeAspect="1" noChangeArrowheads="1"/>
          </p:cNvPicPr>
          <p:nvPr/>
        </p:nvPicPr>
        <p:blipFill>
          <a:blip r:embed="rId4"/>
          <a:srcRect/>
          <a:stretch>
            <a:fillRect/>
          </a:stretch>
        </p:blipFill>
        <p:spPr bwMode="auto">
          <a:xfrm>
            <a:off x="2836443" y="1763486"/>
            <a:ext cx="6789250" cy="5094514"/>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I = 0.8, the delay for all neurons is 4 time steps and the connection is 0.6.</a:t>
            </a:r>
          </a:p>
          <a:p>
            <a:pPr marL="0" indent="457200">
              <a:buNone/>
            </a:pPr>
            <a:r>
              <a:rPr lang="en-US" sz="2400" dirty="0" smtClean="0"/>
              <a:t>FFT for V6:</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50</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3"/>
          <a:srcRect/>
          <a:stretch>
            <a:fillRect/>
          </a:stretch>
        </p:blipFill>
        <p:spPr bwMode="auto">
          <a:xfrm>
            <a:off x="0" y="4861248"/>
            <a:ext cx="2079702" cy="1996751"/>
          </a:xfrm>
          <a:prstGeom prst="rect">
            <a:avLst/>
          </a:prstGeom>
          <a:noFill/>
          <a:ln w="9525">
            <a:noFill/>
            <a:miter lim="800000"/>
            <a:headEnd/>
            <a:tailEnd/>
          </a:ln>
          <a:effectLst/>
        </p:spPr>
      </p:pic>
      <p:pic>
        <p:nvPicPr>
          <p:cNvPr id="30722" name="Picture 2" descr="Z:\calc_data15\0.80\-20\-8\4\0.60\V_FFT6.png"/>
          <p:cNvPicPr>
            <a:picLocks noChangeAspect="1" noChangeArrowheads="1"/>
          </p:cNvPicPr>
          <p:nvPr/>
        </p:nvPicPr>
        <p:blipFill>
          <a:blip r:embed="rId4"/>
          <a:srcRect/>
          <a:stretch>
            <a:fillRect/>
          </a:stretch>
        </p:blipFill>
        <p:spPr bwMode="auto">
          <a:xfrm>
            <a:off x="2827111" y="1795866"/>
            <a:ext cx="6746097" cy="50621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51</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1746" name="Picture 2" descr="Z:\calc_data15\0.80\-20\-8\4\0.60\U_FFT1.png"/>
          <p:cNvPicPr>
            <a:picLocks noChangeAspect="1" noChangeArrowheads="1"/>
          </p:cNvPicPr>
          <p:nvPr/>
        </p:nvPicPr>
        <p:blipFill>
          <a:blip r:embed="rId3"/>
          <a:srcRect/>
          <a:stretch>
            <a:fillRect/>
          </a:stretch>
        </p:blipFill>
        <p:spPr bwMode="auto">
          <a:xfrm>
            <a:off x="0" y="0"/>
            <a:ext cx="4392415" cy="3295225"/>
          </a:xfrm>
          <a:prstGeom prst="rect">
            <a:avLst/>
          </a:prstGeom>
          <a:noFill/>
        </p:spPr>
      </p:pic>
      <p:pic>
        <p:nvPicPr>
          <p:cNvPr id="31747" name="Picture 3" descr="Z:\calc_data15\0.80\-20\-8\4\0.60\U_FFT2.png"/>
          <p:cNvPicPr>
            <a:picLocks noChangeAspect="1" noChangeArrowheads="1"/>
          </p:cNvPicPr>
          <p:nvPr/>
        </p:nvPicPr>
        <p:blipFill>
          <a:blip r:embed="rId4"/>
          <a:srcRect/>
          <a:stretch>
            <a:fillRect/>
          </a:stretch>
        </p:blipFill>
        <p:spPr bwMode="auto">
          <a:xfrm>
            <a:off x="3881471" y="0"/>
            <a:ext cx="4392415" cy="3295225"/>
          </a:xfrm>
          <a:prstGeom prst="rect">
            <a:avLst/>
          </a:prstGeom>
          <a:noFill/>
        </p:spPr>
      </p:pic>
      <p:pic>
        <p:nvPicPr>
          <p:cNvPr id="31748" name="Picture 4" descr="Z:\calc_data15\0.80\-20\-8\4\0.60\U_FFT3.png"/>
          <p:cNvPicPr>
            <a:picLocks noChangeAspect="1" noChangeArrowheads="1"/>
          </p:cNvPicPr>
          <p:nvPr/>
        </p:nvPicPr>
        <p:blipFill>
          <a:blip r:embed="rId5"/>
          <a:srcRect/>
          <a:stretch>
            <a:fillRect/>
          </a:stretch>
        </p:blipFill>
        <p:spPr bwMode="auto">
          <a:xfrm>
            <a:off x="7799585" y="0"/>
            <a:ext cx="4392415" cy="3295225"/>
          </a:xfrm>
          <a:prstGeom prst="rect">
            <a:avLst/>
          </a:prstGeom>
          <a:noFill/>
        </p:spPr>
      </p:pic>
      <p:pic>
        <p:nvPicPr>
          <p:cNvPr id="31749" name="Picture 5" descr="Z:\calc_data15\0.80\-20\-8\4\0.60\U_FFT4.png"/>
          <p:cNvPicPr>
            <a:picLocks noChangeAspect="1" noChangeArrowheads="1"/>
          </p:cNvPicPr>
          <p:nvPr/>
        </p:nvPicPr>
        <p:blipFill>
          <a:blip r:embed="rId6"/>
          <a:srcRect/>
          <a:stretch>
            <a:fillRect/>
          </a:stretch>
        </p:blipFill>
        <p:spPr bwMode="auto">
          <a:xfrm>
            <a:off x="0" y="3562775"/>
            <a:ext cx="4392415" cy="3295225"/>
          </a:xfrm>
          <a:prstGeom prst="rect">
            <a:avLst/>
          </a:prstGeom>
          <a:noFill/>
        </p:spPr>
      </p:pic>
      <p:pic>
        <p:nvPicPr>
          <p:cNvPr id="31750" name="Picture 6" descr="Z:\calc_data15\0.80\-20\-8\4\0.60\U_FFT5.png"/>
          <p:cNvPicPr>
            <a:picLocks noChangeAspect="1" noChangeArrowheads="1"/>
          </p:cNvPicPr>
          <p:nvPr/>
        </p:nvPicPr>
        <p:blipFill>
          <a:blip r:embed="rId7"/>
          <a:srcRect/>
          <a:stretch>
            <a:fillRect/>
          </a:stretch>
        </p:blipFill>
        <p:spPr bwMode="auto">
          <a:xfrm>
            <a:off x="3872141" y="3562775"/>
            <a:ext cx="4392415" cy="3295225"/>
          </a:xfrm>
          <a:prstGeom prst="rect">
            <a:avLst/>
          </a:prstGeom>
          <a:noFill/>
        </p:spPr>
      </p:pic>
      <p:pic>
        <p:nvPicPr>
          <p:cNvPr id="31751" name="Picture 7" descr="Z:\calc_data15\0.80\-20\-8\4\0.60\U_FFT6.png"/>
          <p:cNvPicPr>
            <a:picLocks noChangeAspect="1" noChangeArrowheads="1"/>
          </p:cNvPicPr>
          <p:nvPr/>
        </p:nvPicPr>
        <p:blipFill>
          <a:blip r:embed="rId8"/>
          <a:srcRect/>
          <a:stretch>
            <a:fillRect/>
          </a:stretch>
        </p:blipFill>
        <p:spPr bwMode="auto">
          <a:xfrm>
            <a:off x="7799585" y="3562775"/>
            <a:ext cx="4392415" cy="3295225"/>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experiments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0" indent="457200">
              <a:buNone/>
            </a:pPr>
            <a:r>
              <a:rPr lang="en-US" sz="2400" dirty="0" smtClean="0"/>
              <a:t>The Synchronization degree and all 6 neuron U values plot:</a:t>
            </a:r>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52</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2770" name="Picture 2" descr="Z:\calc_data15\0.80\-20\-8\4\0.60\SyncDegree.png"/>
          <p:cNvPicPr>
            <a:picLocks noChangeAspect="1" noChangeArrowheads="1"/>
          </p:cNvPicPr>
          <p:nvPr/>
        </p:nvPicPr>
        <p:blipFill>
          <a:blip r:embed="rId3"/>
          <a:srcRect/>
          <a:stretch>
            <a:fillRect/>
          </a:stretch>
        </p:blipFill>
        <p:spPr bwMode="auto">
          <a:xfrm>
            <a:off x="0" y="1928944"/>
            <a:ext cx="6568751" cy="4929056"/>
          </a:xfrm>
          <a:prstGeom prst="rect">
            <a:avLst/>
          </a:prstGeom>
          <a:noFill/>
        </p:spPr>
      </p:pic>
      <p:pic>
        <p:nvPicPr>
          <p:cNvPr id="32771" name="Picture 3" descr="Z:\calc_data15\0.80\-20\-8\4\0.60\U.png"/>
          <p:cNvPicPr>
            <a:picLocks noChangeAspect="1" noChangeArrowheads="1"/>
          </p:cNvPicPr>
          <p:nvPr/>
        </p:nvPicPr>
        <p:blipFill>
          <a:blip r:embed="rId4"/>
          <a:srcRect/>
          <a:stretch>
            <a:fillRect/>
          </a:stretch>
        </p:blipFill>
        <p:spPr bwMode="auto">
          <a:xfrm>
            <a:off x="5561045" y="1882266"/>
            <a:ext cx="6630955" cy="4975733"/>
          </a:xfrm>
          <a:prstGeom prst="rect">
            <a:avLst/>
          </a:prstGeom>
          <a:noFill/>
        </p:spPr>
      </p:pic>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838200" y="1260864"/>
            <a:ext cx="10515600" cy="5095487"/>
          </a:xfrm>
        </p:spPr>
        <p:txBody>
          <a:bodyPr>
            <a:normAutofit/>
          </a:bodyPr>
          <a:lstStyle/>
          <a:p>
            <a:pPr marL="233363" indent="-233363">
              <a:buFont typeface="+mj-lt"/>
              <a:buAutoNum type="arabicPeriod"/>
            </a:pPr>
            <a:r>
              <a:rPr lang="en-US" sz="2400" dirty="0" smtClean="0"/>
              <a:t>There are several useful neuron work simulation models.</a:t>
            </a:r>
          </a:p>
          <a:p>
            <a:pPr marL="233363" indent="-233363">
              <a:buFont typeface="+mj-lt"/>
              <a:buAutoNum type="arabicPeriod"/>
            </a:pPr>
            <a:r>
              <a:rPr lang="en-US" sz="2400" dirty="0" smtClean="0"/>
              <a:t>Several factors such as neuron signal delay and neuron isolation have to present in Alzheimer’s Disease</a:t>
            </a:r>
            <a:r>
              <a:rPr lang="ru-RU" sz="2400" dirty="0" smtClean="0"/>
              <a:t> </a:t>
            </a:r>
            <a:r>
              <a:rPr lang="en-US" sz="2400" dirty="0" smtClean="0"/>
              <a:t>problem analyze solutions.</a:t>
            </a:r>
          </a:p>
          <a:p>
            <a:pPr marL="233363" indent="-233363">
              <a:buFont typeface="+mj-lt"/>
              <a:buAutoNum type="arabicPeriod"/>
            </a:pPr>
            <a:r>
              <a:rPr lang="en-US" sz="2400" dirty="0" smtClean="0"/>
              <a:t>The </a:t>
            </a:r>
            <a:r>
              <a:rPr lang="en-US" sz="2400" dirty="0" err="1" smtClean="0"/>
              <a:t>Izhikevich</a:t>
            </a:r>
            <a:r>
              <a:rPr lang="en-US" sz="2400" dirty="0" smtClean="0"/>
              <a:t> Model gives stable results during calculations.</a:t>
            </a:r>
          </a:p>
          <a:p>
            <a:pPr marL="233363" indent="-233363">
              <a:buFont typeface="+mj-lt"/>
              <a:buAutoNum type="arabicPeriod"/>
            </a:pPr>
            <a:r>
              <a:rPr lang="en-US" sz="2400" dirty="0" smtClean="0"/>
              <a:t>The neuron signal receiving delay make big impact the overall neuron network system behavior.</a:t>
            </a:r>
          </a:p>
          <a:p>
            <a:pPr marL="233363" indent="-233363">
              <a:buFont typeface="+mj-lt"/>
              <a:buAutoNum type="arabicPeriod"/>
            </a:pPr>
            <a:r>
              <a:rPr lang="en-US" sz="2400" dirty="0" smtClean="0"/>
              <a:t>Neuron synchronization level impacts only the neural network stabilized state process time.</a:t>
            </a:r>
          </a:p>
          <a:p>
            <a:pPr marL="233363" indent="-233363">
              <a:buFont typeface="+mj-lt"/>
              <a:buAutoNum type="arabicPeriod"/>
            </a:pPr>
            <a:endParaRPr lang="en-US" sz="2400" dirty="0" smtClean="0"/>
          </a:p>
        </p:txBody>
      </p:sp>
      <p:sp>
        <p:nvSpPr>
          <p:cNvPr id="22" name="Slide Number Placeholder 21"/>
          <p:cNvSpPr>
            <a:spLocks noGrp="1"/>
          </p:cNvSpPr>
          <p:nvPr>
            <p:ph type="sldNum" sz="quarter" idx="12"/>
          </p:nvPr>
        </p:nvSpPr>
        <p:spPr/>
        <p:txBody>
          <a:bodyPr/>
          <a:lstStyle/>
          <a:p>
            <a:fld id="{5D84065D-F351-4B03-BD91-D8A6B8D4B362}" type="slidenum">
              <a:rPr lang="en-US" sz="2400" smtClean="0"/>
              <a:pPr/>
              <a:t>53</a:t>
            </a:fld>
            <a:endParaRPr lang="en-US" sz="2400" dirty="0"/>
          </a:p>
        </p:txBody>
      </p:sp>
      <p:sp>
        <p:nvSpPr>
          <p:cNvPr id="23" name="Rectangle 22"/>
          <p:cNvSpPr>
            <a:spLocks noChangeArrowheads="1"/>
          </p:cNvSpPr>
          <p:nvPr/>
        </p:nvSpPr>
        <p:spPr bwMode="auto">
          <a:xfrm>
            <a:off x="0" y="0"/>
            <a:ext cx="12192000" cy="895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6362613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4440</TotalTime>
  <Words>1835</Words>
  <Application>Microsoft Office PowerPoint</Application>
  <PresentationFormat>Custom</PresentationFormat>
  <Paragraphs>270</Paragraphs>
  <Slides>53</Slides>
  <Notes>45</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Izhikevich Neural Networking Model;  Master neurons &amp; slave  neurons and applications in modeling Alzheimer’s Disease;  Delay in the signal and eventually periodic solutions</vt:lpstr>
      <vt:lpstr>Outline</vt:lpstr>
      <vt:lpstr>Neuron general overview</vt:lpstr>
      <vt:lpstr>Neuron general overview</vt:lpstr>
      <vt:lpstr>Neuron Model</vt:lpstr>
      <vt:lpstr>Neuron general overview</vt:lpstr>
      <vt:lpstr>Ways to simulate the neuron work</vt:lpstr>
      <vt:lpstr>Alzheimer’s Disease Modeling</vt:lpstr>
      <vt:lpstr>The Izhikevich Model</vt:lpstr>
      <vt:lpstr>The Izhikevich Model</vt:lpstr>
      <vt:lpstr>The Izhikevich Model</vt:lpstr>
      <vt:lpstr>The Izhikevich Model</vt:lpstr>
      <vt:lpstr>The Izhikevich Model</vt:lpstr>
      <vt:lpstr>Slide 14</vt:lpstr>
      <vt:lpstr>Slide 15</vt:lpstr>
      <vt:lpstr>Slide 16</vt:lpstr>
      <vt:lpstr>Slide 17</vt:lpstr>
      <vt:lpstr>Slide 18</vt:lpstr>
      <vt:lpstr>Slide 19</vt:lpstr>
      <vt:lpstr>Slide 20</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Numerical experiments</vt:lpstr>
      <vt:lpstr>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Maksim</dc:creator>
  <cp:lastModifiedBy>Maks</cp:lastModifiedBy>
  <cp:revision>522</cp:revision>
  <dcterms:created xsi:type="dcterms:W3CDTF">2017-01-24T16:41:55Z</dcterms:created>
  <dcterms:modified xsi:type="dcterms:W3CDTF">2017-10-24T15:22:39Z</dcterms:modified>
</cp:coreProperties>
</file>